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1" r:id="rId12"/>
    <p:sldId id="268" r:id="rId13"/>
    <p:sldId id="269" r:id="rId14"/>
    <p:sldId id="289" r:id="rId15"/>
    <p:sldId id="291" r:id="rId16"/>
    <p:sldId id="270" r:id="rId17"/>
    <p:sldId id="277" r:id="rId18"/>
    <p:sldId id="272" r:id="rId19"/>
    <p:sldId id="273" r:id="rId20"/>
    <p:sldId id="276" r:id="rId21"/>
    <p:sldId id="279" r:id="rId22"/>
    <p:sldId id="283" r:id="rId23"/>
    <p:sldId id="280" r:id="rId24"/>
    <p:sldId id="285" r:id="rId25"/>
    <p:sldId id="293" r:id="rId26"/>
    <p:sldId id="284" r:id="rId27"/>
    <p:sldId id="282" r:id="rId28"/>
    <p:sldId id="281" r:id="rId29"/>
    <p:sldId id="274" r:id="rId30"/>
    <p:sldId id="294" r:id="rId31"/>
    <p:sldId id="278" r:id="rId32"/>
    <p:sldId id="286" r:id="rId33"/>
    <p:sldId id="288" r:id="rId34"/>
    <p:sldId id="290" r:id="rId35"/>
    <p:sldId id="287" r:id="rId36"/>
    <p:sldId id="295" r:id="rId37"/>
    <p:sldId id="292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4AC97-388E-401A-8B1D-0D745F736483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99C88-F486-4F8F-8C5E-E427B4401FA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9804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99C88-F486-4F8F-8C5E-E427B4401FA6}" type="slidenum">
              <a:rPr lang="de-AT" smtClean="0"/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86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e-DE">
                <a:solidFill>
                  <a:schemeClr val="lt1"/>
                </a:solidFill>
                <a:latin typeface="+mn-lt"/>
                <a:ea typeface="+mn-ea"/>
                <a:cs typeface="+mn-cs"/>
              </a:rPr>
              <a:t>Bild durch Klicken auf Symbol hinzufügen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F059D48-BFD2-4C4A-95E5-7B5E24B9AF34}" type="datetimeFigureOut">
              <a:rPr lang="de-AT" smtClean="0"/>
              <a:t>12.11.2016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05EFFA-F258-4360-BCD3-C60C19F72A7E}" type="slidenum">
              <a:rPr lang="de-AT" smtClean="0"/>
              <a:t>‹Nr.›</a:t>
            </a:fld>
            <a:endParaRPr lang="de-A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gif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obert\Desktop\DATEN\Kamingespräche\Szinovatz Johann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2290276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AT" sz="4000" dirty="0">
                <a:solidFill>
                  <a:srgbClr val="FFFF00"/>
                </a:solidFill>
              </a:rPr>
              <a:t>Totenbrauchtum und Friedhof</a:t>
            </a:r>
            <a:br>
              <a:rPr lang="de-AT" sz="4000" dirty="0">
                <a:solidFill>
                  <a:srgbClr val="FFFF00"/>
                </a:solidFill>
              </a:rPr>
            </a:br>
            <a:r>
              <a:rPr lang="de-AT" sz="4000" dirty="0">
                <a:solidFill>
                  <a:srgbClr val="FFFF00"/>
                </a:solidFill>
              </a:rPr>
              <a:t>	in Hornstein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2807804" y="1556792"/>
            <a:ext cx="4680520" cy="1008112"/>
          </a:xfrm>
        </p:spPr>
        <p:txBody>
          <a:bodyPr>
            <a:normAutofit fontScale="55000" lnSpcReduction="20000"/>
          </a:bodyPr>
          <a:lstStyle/>
          <a:p>
            <a:pPr marL="137160" indent="0">
              <a:buNone/>
            </a:pPr>
            <a:r>
              <a:rPr lang="de-AT" sz="5100" dirty="0">
                <a:latin typeface="Arial Narrow"/>
              </a:rPr>
              <a:t>╬</a:t>
            </a:r>
            <a:r>
              <a:rPr lang="de-AT" sz="3600" dirty="0">
                <a:latin typeface="Arial Narrow"/>
              </a:rPr>
              <a:t>  </a:t>
            </a:r>
            <a:r>
              <a:rPr lang="de-AT" sz="5100" dirty="0"/>
              <a:t>Brauchtum bis 1967 –               	die Hausaufbahrung</a:t>
            </a:r>
          </a:p>
          <a:p>
            <a:pPr marL="137160" indent="0">
              <a:buNone/>
            </a:pPr>
            <a:r>
              <a:rPr lang="de-AT" dirty="0"/>
              <a:t>            	</a:t>
            </a:r>
          </a:p>
        </p:txBody>
      </p:sp>
      <p:sp>
        <p:nvSpPr>
          <p:cNvPr id="3" name="Abgerundetes Rechteck 2"/>
          <p:cNvSpPr/>
          <p:nvPr/>
        </p:nvSpPr>
        <p:spPr>
          <a:xfrm>
            <a:off x="5148064" y="4797152"/>
            <a:ext cx="3024336" cy="18176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5364088" y="4869160"/>
            <a:ext cx="29523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Vortrag im Rahmen der Kamingespräche</a:t>
            </a:r>
          </a:p>
          <a:p>
            <a:r>
              <a:rPr lang="de-AT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Heimatarchivs Hornstein</a:t>
            </a:r>
          </a:p>
          <a:p>
            <a:r>
              <a:rPr lang="de-AT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10.11.2016</a:t>
            </a:r>
          </a:p>
          <a:p>
            <a:r>
              <a:rPr lang="de-AT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Robert Szinovatz</a:t>
            </a:r>
            <a:endParaRPr lang="de-DE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Robert\Desktop\HEIMATARCHIV\Pfarre B\Friedhof\Aufbahrungshalle-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37" y="3212976"/>
            <a:ext cx="2792703" cy="190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bert\Desktop\HEIMATARCHIV\Pfarre B\Friedhof\Friedhof 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09748"/>
            <a:ext cx="2879725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145631" y="3574683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latin typeface="Arial Narrow"/>
              </a:rPr>
              <a:t>╬ </a:t>
            </a:r>
            <a:r>
              <a:rPr lang="de-AT" sz="2800" dirty="0"/>
              <a:t>Der Friedhof als 	letzte Ruhestätte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3635302" y="2474893"/>
            <a:ext cx="5235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latin typeface="Arial Narrow"/>
              </a:rPr>
              <a:t>╬ </a:t>
            </a:r>
            <a:r>
              <a:rPr lang="de-AT" sz="2800" dirty="0"/>
              <a:t>Begräbnisrituale seit Bestehen            	     der Aufbahrungshalle</a:t>
            </a:r>
          </a:p>
        </p:txBody>
      </p:sp>
    </p:spTree>
    <p:extLst>
      <p:ext uri="{BB962C8B-B14F-4D97-AF65-F5344CB8AC3E}">
        <p14:creationId xmlns:p14="http://schemas.microsoft.com/office/powerpoint/2010/main" val="401153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20" y="3664188"/>
            <a:ext cx="4189848" cy="29819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193" y="0"/>
            <a:ext cx="8439128" cy="836712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Burschenbegräbnis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36712"/>
            <a:ext cx="518457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Beim Begräbnis eines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unverheirateten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Burschen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führen eine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„weiße Braut“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„schwarze Braut“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die Hinterbliebenen des Leichenzuges an. Sie symbolisieren Leben und Tod des zu früh Verstorbenen.</a:t>
            </a: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In anderen Dörfern – selten in Hornstein - gehören auch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„Brautjungfern“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potprnje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) dem Trauerzug  (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pogrebni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sprohod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) an. </a:t>
            </a:r>
            <a:endParaRPr lang="de-A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423449" y="3121804"/>
            <a:ext cx="354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„schwarze und weiße Braut“  hinter dem Sarg und vor den Familienangehörigen. 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8" y="3212976"/>
            <a:ext cx="3818497" cy="2514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98" name="Picture 2" descr="C:\Users\Robert\Desktop\DATEN\Kamingespräche\div0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0728"/>
            <a:ext cx="3536504" cy="2182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feld 4"/>
          <p:cNvSpPr txBox="1"/>
          <p:nvPr/>
        </p:nvSpPr>
        <p:spPr>
          <a:xfrm>
            <a:off x="0" y="5877272"/>
            <a:ext cx="4427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Letztes Geleit  für einen unverheirateten Burschen. Der Sarg wird von Freunden oder Vereinskameraden getragen.</a:t>
            </a:r>
            <a:r>
              <a:rPr lang="de-AT" sz="1400" i="1" dirty="0">
                <a:latin typeface="Times New Roman"/>
                <a:cs typeface="Times New Roman"/>
              </a:rPr>
              <a:t> Die „Schwarze Braut“ trägt eine gebrochene Kerze. ► 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251512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193" y="0"/>
            <a:ext cx="8439128" cy="1052736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Abschied von Persönlichkeiten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36712"/>
            <a:ext cx="432048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Politische Persönlichkeiten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vor dem Rathaus oder in der Bestattungshalle und im Friedhof verabschiedet.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Redner würdigen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wortreich deren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Lebenswerk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599912" y="4135841"/>
            <a:ext cx="454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Hohe Politprominenz beim Begräbnis von LH Karl Stix.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4786" y="5085184"/>
            <a:ext cx="446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Aufbahrung von Bürgermeister und Ehrenbürger</a:t>
            </a:r>
          </a:p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Gottfried Szinovatz 1975 vor seiner langjährigen Wirkungsstätte , dem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Hornsteiner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Rathaus.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08046"/>
            <a:ext cx="4320480" cy="2677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194" name="Picture 2" descr="C:\Users\Robert\Desktop\DATEN\Kamingespräche\Stix Karl Begräbni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12" y="908720"/>
            <a:ext cx="4318000" cy="324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Robert\Desktop\HEIMATARCHIV\Hornstein B\Personen\ST\Stix  Karl  Begräbnis 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38470"/>
            <a:ext cx="3165872" cy="2376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469162" y="5517232"/>
            <a:ext cx="21602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2003: Einsegnung des Landeshauptmannes durch Diözesanbischof             Dr. Paul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Iby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        offenen Grab. </a:t>
            </a:r>
            <a:r>
              <a:rPr lang="de-AT" sz="1400" i="1" dirty="0">
                <a:latin typeface="Times New Roman"/>
                <a:cs typeface="Times New Roman"/>
              </a:rPr>
              <a:t>►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Robert\Desktop\HEIMATARCHIV\Hornstein B\Kultur und Freizeit\Wappen Hornstein 03 Kopi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33" y="5778297"/>
            <a:ext cx="683464" cy="819055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obert\Pictures\Wappen Burgenland Kopi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653136"/>
            <a:ext cx="497864" cy="595056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05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193" y="0"/>
            <a:ext cx="8439128" cy="1052736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Totenfeiern im 2.Weltkrieg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3757" y="908720"/>
            <a:ext cx="518457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Nur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ersten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Gefallenen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im 2. Weltkrieg werden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überführt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im Heimatort bestattet. Und das wird von den Nazis werbewirksam für die Kriegsopfer des Deutschen Reiches zelebriert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Der Tod eines Menschen tritt in </a:t>
            </a:r>
          </a:p>
          <a:p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 Schatten von Ehre und Heldentum.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853499" y="3284984"/>
            <a:ext cx="3894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Sarg wird von Soldaten getragen, die Kränze von seinen einstigen Fußballkameraden.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53756" y="5632910"/>
            <a:ext cx="441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Totenfeier wird  zur Glorifizierung von Heldentum. Der Sarg wird mit der Hakenkreuzfahne „geschmückt“.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9552" y="6342910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Grablegung unter den Fahnen Hitler-Deutschlands.</a:t>
            </a:r>
            <a:r>
              <a:rPr lang="de-AT" sz="1400" i="1" dirty="0">
                <a:latin typeface="Times New Roman"/>
                <a:cs typeface="Times New Roman"/>
              </a:rPr>
              <a:t> ► </a:t>
            </a:r>
            <a:endParaRPr lang="de-AT" sz="14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7" y="2676896"/>
            <a:ext cx="4075176" cy="2944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Robert\Desktop\DATEN\Kamingespräche\Schmitl Josef Begräbnis 1941-0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17" y="980728"/>
            <a:ext cx="3155920" cy="230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obert\Desktop\DATEN\Kamingespräche\Begräbnis Josef Schmitl 19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37" y="3861048"/>
            <a:ext cx="3853001" cy="281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36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193" y="0"/>
            <a:ext cx="8439128" cy="1052736"/>
          </a:xfrm>
        </p:spPr>
        <p:txBody>
          <a:bodyPr>
            <a:normAutofit fontScale="90000"/>
          </a:bodyPr>
          <a:lstStyle/>
          <a:p>
            <a:r>
              <a:rPr lang="de-AT" dirty="0">
                <a:solidFill>
                  <a:srgbClr val="FFFF00"/>
                </a:solidFill>
              </a:rPr>
              <a:t>Im Gedenken an die Kriegsopfer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36712"/>
            <a:ext cx="4464496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Da die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vielen Gefallenen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im Zweiten Weltkrieg bald nicht mehr in die Heimat überführt werden können, wird ihrer bei sogenannten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Heldenfeiern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vor dem Kriegerdenkmal gedacht.</a:t>
            </a: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Für Soldaten, die an der Front sterben, werden im Zimmer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Hausaltäre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errichtet.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339325" y="5157192"/>
            <a:ext cx="1625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Heldenehrung  für gefallene Soldaten beim Kriegerdenkmal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513" y="5517232"/>
            <a:ext cx="33717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Aufbahrung der Särge von fünf Bombenopfern im Jahr 1944 vor dem Rathaus: die Ehepaare Nikolaus und Franziska Höher sowie Franz und Josefine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Zsulits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 Lukas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Matkovits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87410" y="6361583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Hausaltar für einen Kriegstoten der Familie.</a:t>
            </a:r>
            <a:r>
              <a:rPr lang="de-AT" sz="1400" i="1" dirty="0">
                <a:latin typeface="Times New Roman"/>
                <a:cs typeface="Times New Roman"/>
              </a:rPr>
              <a:t> </a:t>
            </a:r>
            <a:endParaRPr lang="de-AT" sz="14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05816"/>
            <a:ext cx="4078224" cy="4151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72346"/>
            <a:ext cx="3559414" cy="21668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46" name="Picture 2" descr="C:\Users\Robert\Desktop\DATEN\Kamingespräche\Bombenopf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145036"/>
            <a:ext cx="3336299" cy="2392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5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193" y="44624"/>
            <a:ext cx="8439128" cy="864096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Zwei blutige Weltkriege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3756" y="836712"/>
            <a:ext cx="499430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Zwei Weltkriege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in der ersten Hälfte des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vori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-gen Jahrhunderts haben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 Massensterben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verursacht. Fremde Soldaten werden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inner-halb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außerhalb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Friedhofs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beerdigt. </a:t>
            </a:r>
            <a:endParaRPr lang="de-AT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703185" y="5140930"/>
            <a:ext cx="24773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Grabanlage  verunglückter türkischer Sappeure des Aus-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bildungslagers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Hornstein. Muslimen wird ein Platz im Friedhof  verwehrt, auch nach der Verlegung ihrer letzten Ruhestätte  1925.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512" y="2204864"/>
            <a:ext cx="4896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in und um Hornstein gefallenen Soldaten der „Roten Armee“ werden 1945 im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Hornsteiner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Friedhof in einer gesonderten Anlage bestattet. In Anwesenheit von Vertretern der sowjetischen Besatzungsmacht findet am 3.Jahrestag der Befreiung eine Feier-stunde der Gemeinde an diesem Ort statt.▼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054756" y="3573016"/>
            <a:ext cx="1612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Grabstätte von fünf Soldaten der Deut-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schen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Wehrmacht im Ortsfriedhof. ▼</a:t>
            </a:r>
            <a:endParaRPr lang="de-AT" sz="1400" dirty="0"/>
          </a:p>
        </p:txBody>
      </p:sp>
      <p:pic>
        <p:nvPicPr>
          <p:cNvPr id="1027" name="Picture 3" descr="C:\Users\Robert\Desktop\DATEN\Kamingespräche\hb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1"/>
            <a:ext cx="3807840" cy="256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obert\Desktop\DATEN\Kamingespräche\hb0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80" y="3573016"/>
            <a:ext cx="211521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Robert\Desktop\DATEN\Ausstellung 2008 Zeitreise 1918-1958\1938-1948\Feierstunde 1948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32235"/>
            <a:ext cx="4678363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obert\Desktop\DATEN\Kamingespräche\Friedhof1947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50" y="4526122"/>
            <a:ext cx="1343158" cy="21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420" y="3804904"/>
            <a:ext cx="340989" cy="20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244408" y="908721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solidFill>
                  <a:schemeClr val="bg1"/>
                </a:solidFill>
              </a:rPr>
              <a:t>1916</a:t>
            </a:r>
          </a:p>
        </p:txBody>
      </p:sp>
    </p:spTree>
    <p:extLst>
      <p:ext uri="{BB962C8B-B14F-4D97-AF65-F5344CB8AC3E}">
        <p14:creationId xmlns:p14="http://schemas.microsoft.com/office/powerpoint/2010/main" val="907218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Politische Symbole müssen weichen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36712"/>
            <a:ext cx="72008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Während </a:t>
            </a:r>
            <a:r>
              <a:rPr lang="de-DE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kirchliche Symbole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bis heute auf Grabsteinen zu finden sind, haben </a:t>
            </a:r>
            <a:r>
              <a:rPr lang="de-DE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politische Symbole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Kritik ausgelöst und sind schließlich entfernt worden (Regelung in der Friedhofsordnung). 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" y="5643245"/>
            <a:ext cx="30660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Bevölkerung  war es ein Dorn im Auge, dass auf den Gräbern der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russi-schen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Soldaten rote Sowjetsterne  prangten. Ebenso in und auf der Fried-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hofsmauer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Auch sie verschwanden. </a:t>
            </a:r>
            <a:r>
              <a:rPr lang="de-AT" sz="1400" i="1" dirty="0">
                <a:latin typeface="Times New Roman"/>
                <a:cs typeface="Times New Roman"/>
              </a:rPr>
              <a:t>►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059832" y="1772816"/>
            <a:ext cx="5112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 scharfen Auge des sowjetischen Politoffiziers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Zsukow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ist es im Mai 1945 nicht entgangen, dass ein Grabstein im Friedhof  nebst  Hakenkreuz und  SS-Rune auch den Spruch  „Gefallen für Führer, Volk und Vaterland“ enthielt. Die Gemeinde musste sich kümmern, dass diese Relikte der Hitler-Ära entfernt werden.</a:t>
            </a:r>
          </a:p>
        </p:txBody>
      </p:sp>
      <p:pic>
        <p:nvPicPr>
          <p:cNvPr id="1030" name="Picture 6" descr="C:\Users\Robert\Desktop\HEIMATARCHIV\Pfarre B\Friedhof\Friedhof194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33179"/>
            <a:ext cx="5548084" cy="356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obert\Desktop\HEIMATARCHIV\Pfarre B\Friedhof\Grabstein Schmit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3" y="1760042"/>
            <a:ext cx="2622301" cy="38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1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193" y="-171400"/>
            <a:ext cx="8439128" cy="1052736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Zur frommen Erinnerung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36712"/>
            <a:ext cx="2448272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Die Tradition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Votivbilder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hat ihren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Höhepunkt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in den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Kriegsjahren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da die meisten Gefallenen nicht in die Heimat überführt werden und die Votivbilder          zur „frommen“ Erinnerung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dienen sollen.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Erst in den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letzten Jahren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beginnt diese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Tradition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wieder </a:t>
            </a:r>
          </a:p>
          <a:p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aufzuleben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512" y="5499809"/>
            <a:ext cx="23042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Todesanzeigen (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Partezettel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und Votivbildchen zu Verstorbenen zählen auch zum Totenbrauchtum in Hornstein. </a:t>
            </a:r>
          </a:p>
        </p:txBody>
      </p:sp>
      <p:pic>
        <p:nvPicPr>
          <p:cNvPr id="7170" name="Picture 2" descr="C:\Users\Robert\Pictures\Eigene Scans\2016-08 (Aug)\Scannen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361">
            <a:off x="6444511" y="1181567"/>
            <a:ext cx="2004558" cy="33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Robert\Pictures\Eigene Scans\2016-08 (Aug)\Scannen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6544">
            <a:off x="2713219" y="832547"/>
            <a:ext cx="1948380" cy="343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Robert\Pictures\Eigene Scans\2016-08 (Aug)\Scannen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2094704" cy="349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Robert\Pictures\Eigene Scans\2016-08 (Aug)\Scannen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8835">
            <a:off x="6797675" y="3344654"/>
            <a:ext cx="1782645" cy="302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Robert\Pictures\Eigene Scans\2016-08 (Aug)\Scannen0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578">
            <a:off x="4504662" y="3052334"/>
            <a:ext cx="1704975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705">
            <a:off x="2339615" y="3096761"/>
            <a:ext cx="2148840" cy="3407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034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Robert\Pictures\Fahne mit F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32" y="988659"/>
            <a:ext cx="2328551" cy="23285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0"/>
            <a:ext cx="8791401" cy="1052736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Sichtbarer Ausdruck der Trauer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36712"/>
            <a:ext cx="432048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Schwarz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ist nach wie vor Ausdruck der Trauer und des Schmerzes über den Verlust einer nahestehenden Person. </a:t>
            </a: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Heute ist das Tragen schwarzer Klei-dung nur noch zur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Beerdigung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üblich. </a:t>
            </a: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Früher bestanden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detaillierte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Regelungen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über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Zeitdauer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des Tragens von Volltrauer und Halbtrauer, die je nach Verwandtschaftsgrad zum Verstorbenen variierten. So trug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Witwe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ein Jahr lang Schwarz und blieb vergnüglichen Festen fern.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388188" y="2780928"/>
            <a:ext cx="28481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Schwarze Armschleife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     Symbol für den Verlust eines Bekannten, Freundes oder auch eines Sportkameraden  - neuer Trend auch ein Tattoo oder T-Shirt …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-16025" y="5373216"/>
            <a:ext cx="16068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/>
                <a:cs typeface="Times New Roman"/>
              </a:rPr>
              <a:t>▲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Trauermode früherer Jahre: Vollschleier oder schicker Hut mit apartem Schleier. </a:t>
            </a:r>
            <a:r>
              <a:rPr lang="de-AT" sz="1400" i="1" dirty="0">
                <a:latin typeface="Times New Roman"/>
                <a:cs typeface="Times New Roman"/>
              </a:rPr>
              <a:t>►</a:t>
            </a:r>
            <a:endParaRPr lang="de-AT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7375140" y="5373216"/>
            <a:ext cx="1805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Schwarz ist auch heute noch die bestimmende Farbe der Trauerkleidung bei Mann und Frau in unserem Kulturraum. </a:t>
            </a:r>
          </a:p>
        </p:txBody>
      </p:sp>
      <p:pic>
        <p:nvPicPr>
          <p:cNvPr id="2050" name="Picture 2" descr="C:\Users\Robert\Desktop\DATEN\Kamingespräche\Trauerschlei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94" y="4365104"/>
            <a:ext cx="1615649" cy="23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obert\Desktop\DATEN\Kamingespräche\Armschlei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19" y="954785"/>
            <a:ext cx="1655837" cy="95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obert\Desktop\DATEN\Kamingespräche\Schleierhu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1" y="4365104"/>
            <a:ext cx="1346576" cy="102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Robert\Desktop\DATEN\Kamingespräche\Trauer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752" y="3510757"/>
            <a:ext cx="1362820" cy="170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05064"/>
            <a:ext cx="4013344" cy="268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 descr="https://tse1.mm.bing.net/th?id=OIP.M900d4fe844d18e622b0527a4fb7e415fo0&amp;pid=15.1&amp;P=0&amp;w=300&amp;h=3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7409397" y="2977788"/>
            <a:ext cx="1555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/>
                <a:cs typeface="Times New Roman"/>
              </a:rPr>
              <a:t>◄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Trauerflor</a:t>
            </a:r>
          </a:p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</a:p>
        </p:txBody>
      </p:sp>
      <p:pic>
        <p:nvPicPr>
          <p:cNvPr id="1026" name="Picture 2" descr="C:\Users\Robert\Desktop\DATEN\Kamingespräche\Tattoo-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83" y="1672034"/>
            <a:ext cx="1475311" cy="110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280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Neuerungen durch Aufbahrungshalle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36712"/>
            <a:ext cx="4392488" cy="29854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In den Jahren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1966/67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wird gemäß dem Burgenländischen Bestattungs-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wesengesetz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Leichenhalle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errichtet.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Die Eröffnung des unter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Bürger-meister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Gottfried Szinovatz 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fertigge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-stellten Friedhofsumbaus und der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Bestat-tungshalle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erfolgt am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27.10.1968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durch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Landesrat  Dr. Fred Sinowatz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Dechant Karl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Gregorich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weiht den modernen und anfangs sehr umstrittenen Bau ein.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882941" y="4221088"/>
            <a:ext cx="17604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Die neue Halle bringt viele Vorteile: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Weg vom Aufbahrungsort zu den Gräbern ist nun kurz geworden, eine zweite Garnitur von Sargträgern erübrigt sich. Die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hygieni-schen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Voraussetzun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-gen  sind optimal.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499991" y="3717032"/>
            <a:ext cx="4331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1968 eröffnete Bestattungshalle mit Glockenturm.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508104" y="6021288"/>
            <a:ext cx="3635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Halle ist mit Kühlboxen für drei Leichen ausgestattet. Pepi und Maria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Matkovits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besorg-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anfangs die Grabarbeiten im Friedhof.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427" y="4077072"/>
            <a:ext cx="3187784" cy="1936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218" name="Picture 2" descr="C:\Users\Robert\Desktop\HEIMATARCHIV\Pfarre B\Friedhof\Aufbahrungshalle -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259211" cy="28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obert\Desktop\HEIMATARCHIV\Hornstein B\Personen\O-P,Q\Pollak Katharina-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7406"/>
            <a:ext cx="3703429" cy="264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4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Neue Form des </a:t>
            </a:r>
            <a:r>
              <a:rPr lang="de-AT" sz="3600" dirty="0" err="1">
                <a:solidFill>
                  <a:srgbClr val="FFFF00"/>
                </a:solidFill>
              </a:rPr>
              <a:t>Begräbnisaublaufes</a:t>
            </a:r>
            <a:endParaRPr lang="de-AT" sz="3600" dirty="0">
              <a:solidFill>
                <a:srgbClr val="FFFF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9512" y="836712"/>
            <a:ext cx="4392488" cy="47705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Nach und nach verstummt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Kritik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gegen die Errichtung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der Leichenhalle. Die neue Situation führt auch zum Umdenken und zu Änderungen im Kult und Brauchtum. 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Es gibt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Totenwache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nicht mehr, nur eine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Gebetsstunde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Die Halle bietet einen feierlichen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Rahmen der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Aufbah-rung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des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Abschiednehmens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Die Feier beginnt mit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Totenmesse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oder einer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Totenfeier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vor dem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Abtrans-port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zur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Einäscherung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Kein Inne-   halten am Friedhofstor. 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Oft übernimmt die gesangliche Gestaltung der örtliche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Chor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23528" y="5930696"/>
            <a:ext cx="3635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Während der Totenmesse </a:t>
            </a:r>
          </a:p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halten sich vor allem die Männer vor oder unter dem Dachvorbau auf. </a:t>
            </a:r>
            <a:r>
              <a:rPr lang="de-AT" sz="1400" i="1" dirty="0">
                <a:latin typeface="Times New Roman"/>
                <a:cs typeface="Times New Roman"/>
              </a:rPr>
              <a:t>►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365104"/>
            <a:ext cx="3398494" cy="2250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C:\Users\Robert\Desktop\HEIMATARCHIV\Pfarre B\Friedhof\Aufbahrungshall 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5098"/>
            <a:ext cx="4318000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468918" y="4293096"/>
            <a:ext cx="1567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 kommt es zur Umgestaltung der Aufbahrungs-halle. Ein Dach-vorbau gewährt mehr Regenschutz. </a:t>
            </a:r>
          </a:p>
        </p:txBody>
      </p:sp>
    </p:spTree>
    <p:extLst>
      <p:ext uri="{BB962C8B-B14F-4D97-AF65-F5344CB8AC3E}">
        <p14:creationId xmlns:p14="http://schemas.microsoft.com/office/powerpoint/2010/main" val="402669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Die Sterbestunde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23528" y="980728"/>
            <a:ext cx="48245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Bis zum Eintritt des Todes sitzen die engsten Angehörigen am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Sterbebett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Nach dem Entschlafen werden dem Toten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Augen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geschlossen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häufig Münzen auf die Augenlider gelegt.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Arzt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wird gerufen, der den Tod und dessen Ursache amtlich bescheinigt. 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Erst werden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Nachbarn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dann die übrigen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Verwandten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verständigt.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Der Tote wird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gewaschen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angeklei-det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: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weißem Hemd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dunklem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Gewand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Frau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schwarzem Kleid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bzw.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Bluse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schwarzem Rock mit Schürze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ältere Frauen mit Kopftuch. 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Sterbeglöcklein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läutet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einmal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 eines Kindes, zweimal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bei einer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Frau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dreimal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bei einem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Mann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88" y="1329871"/>
            <a:ext cx="3174659" cy="43313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feld 4"/>
          <p:cNvSpPr txBox="1"/>
          <p:nvPr/>
        </p:nvSpPr>
        <p:spPr>
          <a:xfrm>
            <a:off x="5148064" y="6008973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Aufbahrung im Haus („</a:t>
            </a:r>
            <a:r>
              <a:rPr lang="de-A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mrtvac</a:t>
            </a:r>
            <a:r>
              <a:rPr lang="de-A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de-A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daski</a:t>
            </a:r>
            <a:r>
              <a:rPr lang="de-A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361632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0"/>
            <a:ext cx="8791401" cy="1052736"/>
          </a:xfrm>
        </p:spPr>
        <p:txBody>
          <a:bodyPr>
            <a:normAutofit fontScale="90000"/>
          </a:bodyPr>
          <a:lstStyle/>
          <a:p>
            <a:r>
              <a:rPr lang="de-AT" dirty="0">
                <a:solidFill>
                  <a:srgbClr val="FFFF00"/>
                </a:solidFill>
              </a:rPr>
              <a:t>Der Trauermarsch hat ausgedient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07504" y="836712"/>
            <a:ext cx="4635860" cy="33855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Da heute der Trauerzug vom Haus des/ der Toten durch die Aufbahrung in der Lei-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chenhalle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wegfällt, gehört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Trauer-marsch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der Blasmusik der Geschichte an. 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Seit wenigen Jahren gestaltet auf Wunsch ein Chor den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Messgesang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singt deutsche und kroatische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Lieder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während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Grablegung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AT" sz="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Trompetensoli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weltliche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Melodien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Songs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lösen immer  öfter althergebrachte Kirchenlieder ab.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36460" y="3645024"/>
            <a:ext cx="2272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 wichtigen Persönlich-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keiten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  gut situierten Familien spielte früher eine Kapelle Trauermärsche.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4786" y="4653136"/>
            <a:ext cx="16068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Begräbnischor besteht aus Mitgliedern der Singgemeinschaft Hornstein.</a:t>
            </a:r>
            <a:r>
              <a:rPr lang="de-AT" sz="1400" i="1" dirty="0">
                <a:latin typeface="Times New Roman"/>
                <a:cs typeface="Times New Roman"/>
              </a:rPr>
              <a:t> ►</a:t>
            </a:r>
            <a:endParaRPr lang="de-AT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7338628" y="4725144"/>
            <a:ext cx="18053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kaum noch               Kriegsveteranen beerdigt werden, sind           „Zapfenstreich“ und  „Wir hatten einen Kameraden“ rar geworden. Salut-schüsse sind verpönt.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64721"/>
            <a:ext cx="4182040" cy="268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35" y="2852936"/>
            <a:ext cx="2598713" cy="19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Robert\Pictures\Ch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93096"/>
            <a:ext cx="3123692" cy="220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68460"/>
            <a:ext cx="2262572" cy="2056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15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8520" y="0"/>
            <a:ext cx="925252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Christliche Beerdigung im Kirchhof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795484"/>
            <a:ext cx="5688631" cy="51706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Nach der 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Christianisierung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 wird die Bestattung in den durch Reliquien geweihten Bereich der Kirchen und den eingefriedeten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Kirchhof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verlagert. Gläubige sind bestrebt, nach ihrem Tod den Heiligen im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Gottesacker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so nah wie möglich zu sein, um bei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Auferstehung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deren Fürbitten erhoffen zu dürfen.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Die nach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keltischer Tradition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außerörtlichen Gräberfelder und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Feuerbestattung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werden als heidnisch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abgelehnt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Eine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Bestattung im Altarraum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oder in der darunter liegenden 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Kirchengruft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 gilt als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Privileg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Dieses ist Kirchenherren, Würdenträgern und Wohlhabendsten vorbehalten.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Familien mit hohem Ansehen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bekom-men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kirchennahen Grabstellen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Kirchhof.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Exkommunizierte, Kriminelle, Bettler, Gaukler, Schauspieler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 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Selbstmörder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 haben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keinen Platz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auf geweihten Kirchhöfen.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07704" y="600212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um die alte Pfarrkirche eingefriedete Kirchhof in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Leithaprodersdorf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de-AT" sz="1400" i="1" dirty="0">
                <a:latin typeface="Times New Roman"/>
                <a:cs typeface="Times New Roman"/>
              </a:rPr>
              <a:t>► 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Robert\Pictures\Friedhof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908720"/>
            <a:ext cx="3069094" cy="190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obert\Pictures\Unbenann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408881"/>
            <a:ext cx="2588758" cy="306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907158" y="2780928"/>
            <a:ext cx="3201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Gottesacker</a:t>
            </a:r>
            <a:r>
              <a:rPr lang="de-AT" dirty="0"/>
              <a:t>: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Saat (Verstorbene) wird am jüngsten Tag auferweckt .</a:t>
            </a:r>
          </a:p>
        </p:txBody>
      </p:sp>
    </p:spTree>
    <p:extLst>
      <p:ext uri="{BB962C8B-B14F-4D97-AF65-F5344CB8AC3E}">
        <p14:creationId xmlns:p14="http://schemas.microsoft.com/office/powerpoint/2010/main" val="2228100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Vom Kirchhof zum Friedhof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21700"/>
            <a:ext cx="8496944" cy="29854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Um 1800 beginnt man, die Toten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entfernt vom Dorfkern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zu begraben. Man fürchtet sich vor Dünsten, die nachts aus den Gräbern aufsteigen und die Luft verpesten sollen. Vor allem in den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Städten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in denen zu Seuchenzeiten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Massen-gräber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die Regel sind, werden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Friedhöfe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am Stadtrand errichtet.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Insbesondere 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Zeiten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erhöhter Sterblichkeit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(Epidemien, Hungersnöte, Kriege) geraten Kirchhöfe schnell an ihre Kapazitätsgrenze, so dass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eingefriedete Grabstätten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außerhalb der Siedlungen und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entfernt von Kirchen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entstehen.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Der Kirchhof wird zum Friedhof.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Häufig                                    werden in Friedhöfen</a:t>
            </a:r>
          </a:p>
          <a:p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Kapellen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errichtet.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724502" y="5517232"/>
            <a:ext cx="15675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Tote Krieger finden ihre letzte Ruhe oft auch nur im Massengrab fern der Heimat.</a:t>
            </a:r>
          </a:p>
        </p:txBody>
      </p:sp>
      <p:pic>
        <p:nvPicPr>
          <p:cNvPr id="2051" name="Picture 3" descr="C:\Users\Robert\Pictures\massengrab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48" y="3347435"/>
            <a:ext cx="3153420" cy="1747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obert\Pictures\Seuchen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495">
            <a:off x="6205722" y="3046160"/>
            <a:ext cx="2295525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obert\Pictures\massengrab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3453253" cy="249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62237" y="5517232"/>
            <a:ext cx="32403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 </a:t>
            </a:r>
          </a:p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großer Angst </a:t>
            </a:r>
          </a:p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 Ansteckung werden </a:t>
            </a:r>
          </a:p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Seuchentote rasch und außerhalb von Siedlungen in Massengräbern verscharrt.</a:t>
            </a:r>
          </a:p>
        </p:txBody>
      </p:sp>
    </p:spTree>
    <p:extLst>
      <p:ext uri="{BB962C8B-B14F-4D97-AF65-F5344CB8AC3E}">
        <p14:creationId xmlns:p14="http://schemas.microsoft.com/office/powerpoint/2010/main" val="334804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Soldatenfriedhof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21700"/>
            <a:ext cx="864096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Schon im Laufe des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Ersten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Weltkriegs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stehen alle kriegführenden Nationen vor der Frage, wie sie mit den Millionen Leichen von gefallenen oder in Lazaretten gestorbenen Soldaten umgehen sollen.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Der Transport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der Toten in ihre jeweilige Heimat ist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aufwändig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Es würde obendrein die Ablehnung des Krieges verstärken. So entstehen unzählige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Soldatenfriedhöfe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– später auch im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Zweiten Weltkrieg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47664" y="2384332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▼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Soldatenfriedhof im ungarischen Ort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Wandorf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bei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Sopron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c:\Users\Robert\Desktop\HEIMATARCHIV\Hornstein B\Politik und Kriege\2.Weltkrieg\Soldatengrab Kos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69022"/>
            <a:ext cx="2160240" cy="3292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Robert\Desktop\DATEN\Ausstellung 2014 1.Weltkrieg\Sopron 2014-10-11\Heldenfriedhof Wandorf\Friedhof Wanndorf-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580803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262358" y="5661248"/>
            <a:ext cx="2881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 eiskalten Winter in Russland ist die Bestattung im tief gefrorenen Boden unmöglich. Fichtenäste  dienen als Abdeckung der Leichen.</a:t>
            </a:r>
          </a:p>
        </p:txBody>
      </p:sp>
    </p:spTree>
    <p:extLst>
      <p:ext uri="{BB962C8B-B14F-4D97-AF65-F5344CB8AC3E}">
        <p14:creationId xmlns:p14="http://schemas.microsoft.com/office/powerpoint/2010/main" val="686032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Judenfriedhof als „guter Ort“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63690" y="821700"/>
            <a:ext cx="8496944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Besonderheiten</a:t>
            </a:r>
            <a:r>
              <a:rPr lang="de-AT" dirty="0">
                <a:solidFill>
                  <a:srgbClr val="FFFF00"/>
                </a:solidFill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eines</a:t>
            </a:r>
            <a:r>
              <a:rPr lang="de-AT" dirty="0"/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jüdischen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Friedhofes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ergeben sich aus den Gesetzen des Judentums. Üblich ist die Erdbestattung. </a:t>
            </a:r>
          </a:p>
          <a:p>
            <a:endParaRPr lang="de-AT" sz="800" dirty="0"/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Die</a:t>
            </a:r>
            <a:r>
              <a:rPr lang="de-AT" dirty="0"/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dauerhafte Totenruhe gilt als verbindlich. Ein Grabplatz darf nur einmal vergeben werden. Das den Toten umgebende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Erdreich</a:t>
            </a:r>
            <a:r>
              <a:rPr lang="de-AT" dirty="0">
                <a:solidFill>
                  <a:srgbClr val="FFFF00"/>
                </a:solidFill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wird 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Eigentum des Verstorbenen</a:t>
            </a:r>
            <a:r>
              <a:rPr lang="de-AT" dirty="0"/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respektiert. </a:t>
            </a:r>
          </a:p>
          <a:p>
            <a:endParaRPr lang="de-AT" sz="800" dirty="0"/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Die Besucher legen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statt Blumen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in der Regel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Steine auf das Grab</a:t>
            </a:r>
            <a:r>
              <a:rPr lang="de-AT" dirty="0">
                <a:solidFill>
                  <a:srgbClr val="FFFF00"/>
                </a:solidFill>
              </a:rPr>
              <a:t>. </a:t>
            </a:r>
          </a:p>
          <a:p>
            <a:endParaRPr lang="de-AT" sz="800" dirty="0"/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Mit Bezug zu seinem lebensbejahenden Charakter und der Messias-Erwartung wird der jüdische Friedhof auch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„guter Ort“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„Haus der Ewigkeit“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genannt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AT" dirty="0">
                <a:solidFill>
                  <a:srgbClr val="FFFF00"/>
                </a:solidFill>
              </a:rPr>
              <a:t> 				</a:t>
            </a:r>
            <a:r>
              <a:rPr lang="de-AT" dirty="0"/>
              <a:t>	              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jener in Amsterdam sogar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„Ort des 			               	             Lebens“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(Beth Chaim).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511317" y="5944215"/>
            <a:ext cx="12128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Jüdischer Friedhof in Eisenstadt</a:t>
            </a:r>
          </a:p>
        </p:txBody>
      </p:sp>
      <p:pic>
        <p:nvPicPr>
          <p:cNvPr id="1026" name="Picture 2" descr="C:\Users\Robert\Pictures\Eigene Scans\2016-09 (Sep)\Judenfriedhof Eisenstadt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0" y="3518250"/>
            <a:ext cx="4327060" cy="3182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78240"/>
            <a:ext cx="1905000" cy="2505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812360" y="4420269"/>
            <a:ext cx="1331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Sichtbare Zeichen eines Besuches der letzten Ruhestätte des Toten sind hinterlegte Steine auf dem Grabstein. </a:t>
            </a:r>
          </a:p>
        </p:txBody>
      </p:sp>
    </p:spTree>
    <p:extLst>
      <p:ext uri="{BB962C8B-B14F-4D97-AF65-F5344CB8AC3E}">
        <p14:creationId xmlns:p14="http://schemas.microsoft.com/office/powerpoint/2010/main" val="2469161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Erstes </a:t>
            </a:r>
            <a:r>
              <a:rPr lang="de-AT" sz="3600" dirty="0" err="1">
                <a:solidFill>
                  <a:srgbClr val="FFFF00"/>
                </a:solidFill>
              </a:rPr>
              <a:t>Koptenbegräbnis</a:t>
            </a:r>
            <a:endParaRPr lang="de-AT" sz="3600" dirty="0">
              <a:solidFill>
                <a:srgbClr val="FFFF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4016" y="821700"/>
            <a:ext cx="899998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65 Jahre zählt die Gruft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Apothekerfamilie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Nyulasy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zu den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auffäligsten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Grab-stätten im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Hornsteiner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Friedhof.1993 findet die Exhumierung der Leichen statt. Belegt wird die Gruft mit dem UNO-Diplomaten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Boutros Rafat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Ramsi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Kopten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          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56176" y="1772816"/>
            <a:ext cx="28241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9.11.1993 fand im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Hornsteiner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Friedhof das erste Begräbnis eines </a:t>
            </a:r>
            <a:r>
              <a:rPr lang="de-AT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koptischen Christen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statt. Der aus Ägypten stammende UNO-Diplomat Mag. Boutros Rafat Ramzi  verstarb 33-jährig. Die Angehörigen übernahmen  die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Nyulasy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-Gruft, da die Nutzungsdauer  abgelaufen war und  es keine Nachkommen gab.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60926" y="1772816"/>
            <a:ext cx="28989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markante Grabstätte der Apothekerfamilie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Nyulasy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nahe dem unteren Friedhofstor wurde am 8.11.1993 mit der </a:t>
            </a:r>
            <a:r>
              <a:rPr lang="de-AT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Exhumierung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Leichen (Gründer der ersten Apotheke in Hornstein Anton und Gattin Thekla, Nachfolger Stefan und Gattin Theresia sowie Ziehtochter Anna) aufgelassen und neu vergeben.</a:t>
            </a:r>
          </a:p>
        </p:txBody>
      </p:sp>
      <p:pic>
        <p:nvPicPr>
          <p:cNvPr id="1028" name="Picture 4" descr="C:\Users\Robert\Pictures\Eigene Scans\2016-09 (Sep)\Boutros Rafat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92" y="3947666"/>
            <a:ext cx="4212245" cy="273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obert\Pictures\Eigene Scans\2016-09 (Sep)\Nyulasy Anton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47668"/>
            <a:ext cx="4160643" cy="273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Robert\Desktop\HEIMATARCHIV\Pfarre B\Friedhof\Boutros-Mateyka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20679"/>
            <a:ext cx="1528648" cy="20383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559" y="1820678"/>
            <a:ext cx="1499425" cy="2038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66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Die größten Friedhöfe der Welt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21700"/>
            <a:ext cx="6912768" cy="22775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Wadi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-Salam</a:t>
            </a:r>
            <a:r>
              <a:rPr lang="de-AT" b="1" dirty="0"/>
              <a:t>,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das Tal des Friedens, ist ein seit dem 7. Jahrhundert genutzter Friedhof im Raum um der für Schiiten heiligen Stadt 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Nadshaf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 im Irak. Er gilt als der größte der Welt.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Auf 917 Hektar liegen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fünf Millionen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Menschen begraben.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Der</a:t>
            </a:r>
            <a:r>
              <a:rPr lang="de-AT" dirty="0"/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Friedhof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Ohlsdorf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in Hamburg, die größte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europä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-      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ische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Ruhestätte, hat Parkcharakter. Fläche: 391 Hektar, Grabstätten: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335.000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355976" y="4095559"/>
            <a:ext cx="1296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Weltgrößter Friedhof im Irak: Wadi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-Salam mit fünf Millionen Gräbern.</a:t>
            </a:r>
          </a:p>
        </p:txBody>
      </p:sp>
      <p:pic>
        <p:nvPicPr>
          <p:cNvPr id="3075" name="Picture 3" descr="C:\Users\Robert\Pictures\Wadi_Al-Salam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08626"/>
            <a:ext cx="4176464" cy="275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732240" y="254632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Friedhof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Ohlsdorf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Rosengarten mit 2.700 Rosen.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51520" y="2924944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Der</a:t>
            </a:r>
            <a:r>
              <a:rPr lang="de-AT" dirty="0"/>
              <a:t> 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Wiener Zentralfriedhof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wurde 1874 eröffnet.                                         Fläche: 250 Hektar, Grabstätten: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330.000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Er zählt aufgrund seiner vielen Ehrengräber und Jugendstil-Bauwerke zu den Sehenswürdigkeiten der Stadt.</a:t>
            </a:r>
          </a:p>
          <a:p>
            <a:endParaRPr lang="de-AT" dirty="0"/>
          </a:p>
        </p:txBody>
      </p:sp>
      <p:pic>
        <p:nvPicPr>
          <p:cNvPr id="2050" name="Picture 2" descr="C:\Users\Robert\Pictures\Zentralfriedhof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161" y="3921000"/>
            <a:ext cx="3349327" cy="223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obert\Pictures\Hamburg-friedho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920" y="908720"/>
            <a:ext cx="2184568" cy="1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508104" y="6146140"/>
            <a:ext cx="3565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Auch Beethovens und Mozarts Ehrengräber befinden sich im Wiener Zentralfriedhof.</a:t>
            </a:r>
          </a:p>
        </p:txBody>
      </p:sp>
    </p:spTree>
    <p:extLst>
      <p:ext uri="{BB962C8B-B14F-4D97-AF65-F5344CB8AC3E}">
        <p14:creationId xmlns:p14="http://schemas.microsoft.com/office/powerpoint/2010/main" val="2324388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Urnenhain im Friedhof integriert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5576" y="821700"/>
            <a:ext cx="861119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Im Christentum wird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Feuerbestattung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jahrhundertelang abgelehnt.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Der Grund ist im Glauben an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leibliche Auferstehung der Toten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zu suchen, auf die sich christliche Religionen im apostolischen Glaubensbekenntnis beziehen. </a:t>
            </a: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Papst Leo XIII.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untersagt 1886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 die Feuerbestattung. Katholiken, die letztwillig ihre Verbrennung verfügen, wird ein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kirchliches Begräbnis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eine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Bestattung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im Friedhof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untersagt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Heute empfiehlt die Kirche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die Erdbestattung,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verbietet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Katholiken jedoch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Feuer-</a:t>
            </a:r>
          </a:p>
          <a:p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bestattung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nicht.</a:t>
            </a: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evangelischen Kirchen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stehen bis Ende des 19.Jahr-</a:t>
            </a:r>
          </a:p>
          <a:p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hunderts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der Feuerbestattung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zunächst ablehnend gegen-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über, danach setzt sich eine </a:t>
            </a:r>
          </a:p>
          <a:p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tolerierende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Haltung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durch.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82530" y="5498648"/>
            <a:ext cx="2909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/>
                <a:cs typeface="Times New Roman"/>
              </a:rPr>
              <a:t>Heute weisen die meisten Friedhöfe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Urnenhaine auf. Diesen sind bestimmte Plätze zugewiesen. So auch seit 1994 in Hornstein. </a:t>
            </a:r>
            <a:r>
              <a:rPr lang="de-AT" sz="1400" i="1" dirty="0">
                <a:latin typeface="Times New Roman"/>
                <a:cs typeface="Times New Roman"/>
              </a:rPr>
              <a:t>►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Robert\Desktop\HEIMATARCHIV\Pfarre B\Friedhof\Gräber 2009\Urnenhain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702" y="2443670"/>
            <a:ext cx="5345777" cy="400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465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5004048" y="6360433"/>
            <a:ext cx="2952328" cy="360040"/>
          </a:xfrm>
          <a:prstGeom prst="ellipse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>
                <a:solidFill>
                  <a:srgbClr val="FFFF00"/>
                </a:solidFill>
              </a:rPr>
              <a:t>Virtueller Friedhof</a:t>
            </a:r>
            <a:endParaRPr lang="de-AT" sz="3600" dirty="0">
              <a:solidFill>
                <a:srgbClr val="FFFF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9512" y="821700"/>
            <a:ext cx="8496944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Mit der Verbreitung des Internets gibt es bereits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virtuelle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Friedhöfe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die vollkommen unabhängig von einem physischen Ort der Totenruhe sind. Das sind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Websites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mit Gedenkseiten für Verstorbene, mit individueller Gestaltung und der Möglichkeit zu kondolieren. Es können sogar Gedenkkerzen angezündet werden.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Gefahr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unerwünschte Einträge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die von allen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Besuchern der Website gelesen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werden können.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079">
            <a:off x="1071563" y="2604417"/>
            <a:ext cx="6999287" cy="318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https://tse1.mm.bing.net/th?id=OIP.Ma1f8d15337331add2b19b1e04729292fo0&amp;pid=15.1&amp;P=0&amp;w=300&amp;h=3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2054" name="Picture 6" descr="C:\Users\Robert\Pictures\grabkerze Kopi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39489"/>
            <a:ext cx="1581150" cy="279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960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Der </a:t>
            </a:r>
            <a:r>
              <a:rPr lang="de-AT" sz="3600" dirty="0" err="1">
                <a:solidFill>
                  <a:srgbClr val="FFFF00"/>
                </a:solidFill>
              </a:rPr>
              <a:t>Hornsteiner</a:t>
            </a:r>
            <a:r>
              <a:rPr lang="de-AT" sz="3600" dirty="0">
                <a:solidFill>
                  <a:srgbClr val="FFFF00"/>
                </a:solidFill>
              </a:rPr>
              <a:t> Bergfriedhof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8161" y="836712"/>
            <a:ext cx="4536504" cy="54476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1363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wird erstmals eine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Annakirche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er-wähnt. Sie ist am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Burghang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gelegen.  Wie damals üblich, wird ein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Gottesacker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das Gotteshaus eingesäumt haben. 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1651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gibt es neben dieser ersten Pfarr-kirche auch ein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Ossarium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(Beinhaus). 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1674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scheint im Visitationsprotokoll     die Bezeichnung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Krypta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auf – also eine     unterirdische Stätte für Gebeine. Der Kirchhof ist zur Gänze mit einer         Mauer versehen (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„eingefriedet“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1830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wird der Friedhof von der Pfarre    in den Besitz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Gemeinde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übertragen und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1831 neu angelegt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Die wachsende Bevölkerung macht ständig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Friedhofserweiterungen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bis   heute notwendig.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0" y="6146140"/>
            <a:ext cx="430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1935: Friedhofsplan von Baumeister Ludwig Wolf  mit Resten der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Lindenalle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 Kinderfriedhofs. </a:t>
            </a:r>
            <a:r>
              <a:rPr lang="de-AT" sz="1400" i="1" dirty="0">
                <a:latin typeface="Times New Roman"/>
                <a:cs typeface="Times New Roman"/>
              </a:rPr>
              <a:t>►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468918" y="1052736"/>
            <a:ext cx="15675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Trotz extremer Hanglage  liegt der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Hornsteiner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Friedhof   auf dem </a:t>
            </a:r>
            <a:b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steilen Bergrücken wie vor 600 Jahren.</a:t>
            </a:r>
          </a:p>
        </p:txBody>
      </p:sp>
      <p:pic>
        <p:nvPicPr>
          <p:cNvPr id="1026" name="Picture 2" descr="C:\Users\Robert\Desktop\HEIMATARCHIV\Pfarre B\Friedhof\Friedhofplan 1935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24" y="2708920"/>
            <a:ext cx="4724072" cy="390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2752902" cy="164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525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Robert\Desktop\DATEN\Kamingespräche\Aufbahrung 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57138"/>
            <a:ext cx="2159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Die Hausaufbahrung bis 1967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23528" y="980728"/>
            <a:ext cx="499334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Bis zur Beistellung des Sarges werden die Toten halbsitzend auf einem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Brett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aufgebahrt.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Aufbahrung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erfolgt im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vorderen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Zimmer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prva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de-AT" dirty="0" err="1">
                <a:latin typeface="Arial"/>
                <a:cs typeface="Arial"/>
              </a:rPr>
              <a:t>ža</a:t>
            </a:r>
            <a:r>
              <a:rPr lang="de-AT" dirty="0">
                <a:latin typeface="Arial"/>
                <a:cs typeface="Arial"/>
              </a:rPr>
              <a:t>)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Alles bis auf die großen Kästen wird ausgeräumt.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Fenster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werden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schwarz verhängt.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Damit sich der Tote nicht sieht, wird auch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Spiegel verhüllt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Uhr zum Stehen gebracht,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da für ihn die letzte Stunde geschlagen hat.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Unter den Sarg wird im Sommer ein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Kübel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kaltem Wasser gestellt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im Glauben, den Toten zu kühlen und Gerüche wegzunehmen.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Auf einem Tischchen stehen ein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Kruzifix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zwei Kerzen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ein Gefäß mit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Weihwasser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zum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Besprengen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des Leichnams (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poškropit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Türen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bleiben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immer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offen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Stühle und Bänke, oft von Nachbarn ausgeborgt, werden aufgestellt. </a:t>
            </a:r>
            <a:endParaRPr lang="de-AT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20072" y="2996952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Aufbahrung im Haus („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mrtvac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daski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“).</a:t>
            </a:r>
          </a:p>
        </p:txBody>
      </p:sp>
      <p:pic>
        <p:nvPicPr>
          <p:cNvPr id="1026" name="Picture 2" descr="C:\Users\Robert\Desktop\DATEN\Kamingespräche\Aufbahrung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74" y="1124744"/>
            <a:ext cx="333478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bert\Desktop\DATEN\Kamingespräche\Szinovatz Stefan-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4797152"/>
            <a:ext cx="2719284" cy="18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308304" y="3276273"/>
            <a:ext cx="1502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Aufgebahrtes Mädchen, 1920.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344816" y="3789040"/>
            <a:ext cx="1799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Ehefrau mit sechs minderjährigen Töchtern, aufgebahrt im Hof, 1905. ▼</a:t>
            </a:r>
          </a:p>
        </p:txBody>
      </p:sp>
    </p:spTree>
    <p:extLst>
      <p:ext uri="{BB962C8B-B14F-4D97-AF65-F5344CB8AC3E}">
        <p14:creationId xmlns:p14="http://schemas.microsoft.com/office/powerpoint/2010/main" val="2910051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Auf Spurensuche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8161" y="836712"/>
            <a:ext cx="429781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Der Standort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1363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erbauten und ab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1776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abgetragenen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Annakirche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im Friedhof lässt sich nur annähend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rekon-struieren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Die Spuren sind dürftig.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437507" y="6081785"/>
            <a:ext cx="4648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Rekonstruktion  mit ungefährer Lage der alten Pfarrkirche und der Krypta (Beinhaus). Quelle: Fundamentreste in Gräbern und  Entdeckungen bei  Erdaushub.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691680" y="1988840"/>
            <a:ext cx="19986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Karte von C.J. Walter aus dem Jahr1756 mit Pfarrkirche und Lindenallee, „ödem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Schloß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Schafflerhof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(Kreuzstadel) und Dorfkapelle.</a:t>
            </a:r>
          </a:p>
        </p:txBody>
      </p:sp>
      <p:pic>
        <p:nvPicPr>
          <p:cNvPr id="1026" name="Picture 2" descr="C:\Users\Robert\Pictures\Eigene Scans\2016-09 (Sep)\Scannen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1446901" cy="237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bert\Pictures\Eigene Scans\2016-09 (Sep)\Scannen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7" y="4581128"/>
            <a:ext cx="3530616" cy="206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691680" y="3789040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Skizze der Kindergartenleiterin Magda Bauer über die Lage der Annakirche im Friedhof. ▼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01" y="934674"/>
            <a:ext cx="4648292" cy="504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Robert\Desktop\HEIMATARCHIV\Pfarre B\Pfarrkirche-außen\Friedhofskirche-0k Kopi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53" y="0"/>
            <a:ext cx="2098840" cy="23336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453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Robert\Desktop\HEIMATARCHIV\Pfarre B\Karner\Karner 191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9148"/>
            <a:ext cx="4416100" cy="318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Beinhaus, Krypta, Karner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8160" y="764704"/>
            <a:ext cx="4353347" cy="54784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In der 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Krypta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-  ursprünglich ein Raum unter der Apsis oder unterhalb des Altars christlicher Kirchen - befinden sich nach frühchristlichem Brauch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Gräber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oder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Reliquien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der Märtyrer. Später enthalten sie auch 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Grabstätten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kirchlichen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weltlichen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Würdenträgern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Im Mittelalter ist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Karner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ein auf Friedhöfen errichtetes Gebäude, in welchem exhumierte Gebeine aus Gräbern, die man für neue Bestattungen benötigt, verwahrt werden. Meist wird über diesem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Beinhaus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AT" u="sng" dirty="0" err="1">
                <a:latin typeface="Arial" panose="020B0604020202020204" pitchFamily="34" charset="0"/>
                <a:cs typeface="Arial" panose="020B0604020202020204" pitchFamily="34" charset="0"/>
              </a:rPr>
              <a:t>ossarium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) eine Kapelle errichtet.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In der Regel                                         stehen Karner süd-                              östlich der vom                              Friedhof umgebe-                                  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nen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Pfarrkirche.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0" y="6146140"/>
            <a:ext cx="430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Hornsteiner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Karner werden bis heute die exhumierten Gebeine aus früheren Zeiten aufbewahrt. </a:t>
            </a:r>
            <a:r>
              <a:rPr lang="de-AT" sz="1400" i="1" dirty="0">
                <a:latin typeface="Times New Roman"/>
                <a:cs typeface="Times New Roman"/>
              </a:rPr>
              <a:t>►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540926" y="836712"/>
            <a:ext cx="1567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1674 wird  die Existenz einer Krypta erwähnt.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Unter diesem Weg liegen Hohlräume, die von dieser Krypta stammen könnten.</a:t>
            </a:r>
          </a:p>
        </p:txBody>
      </p:sp>
      <p:pic>
        <p:nvPicPr>
          <p:cNvPr id="3074" name="Picture 2" descr="C:\Users\Robert\Pictures\Karner-0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89268"/>
            <a:ext cx="2304257" cy="153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obert\Desktop\DATEN\Kamingespräche\Krypta-0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65" y="908720"/>
            <a:ext cx="3068463" cy="23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572000" y="350391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1912</a:t>
            </a:r>
          </a:p>
        </p:txBody>
      </p:sp>
      <p:pic>
        <p:nvPicPr>
          <p:cNvPr id="1026" name="Picture 2" descr="C:\Users\Robert\Desktop\DATEN\Kamingespräche\Karner-0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616" y="2708920"/>
            <a:ext cx="1117510" cy="1770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228184" y="3390091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ähnlich könnte der Karner einmal aus-           gesehen</a:t>
            </a:r>
          </a:p>
          <a:p>
            <a:pPr algn="r"/>
            <a:r>
              <a:rPr lang="de-AT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haben.</a:t>
            </a:r>
          </a:p>
          <a:p>
            <a:pPr algn="r"/>
            <a:r>
              <a:rPr lang="de-AT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</a:p>
        </p:txBody>
      </p:sp>
    </p:spTree>
    <p:extLst>
      <p:ext uri="{BB962C8B-B14F-4D97-AF65-F5344CB8AC3E}">
        <p14:creationId xmlns:p14="http://schemas.microsoft.com/office/powerpoint/2010/main" val="4121238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obert\Desktop\DATEN\Kamingespräche\Friedhofskapelle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88147"/>
            <a:ext cx="4253847" cy="31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Die Friedhofskapelle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908720"/>
            <a:ext cx="4968552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Domherr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Kasza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berichtet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1674</a:t>
            </a:r>
            <a:r>
              <a:rPr lang="de-AT" dirty="0"/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über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Friedhofskapelle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In dieser werden nur an gewissen Tagen Gottesdienste gefeiert. 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Es ist ein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einfacher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Spätbarockbau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mit geschweiftem Giebel und Satteldach. Im Giebelfeld befindet sich eine Nische mit einer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Steinfigurgruppe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(Maria Krönung), im Inneren ein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Steinaltar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Erhalten ist eine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Grabplatte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von Zwillingen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aus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1655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Wäre                  diese zugleich die Abdeckung                     einer Gruft, müsste die Kapelle               mindestens aus dem Jahr 1655                   stammen. Dagegen spricht,                                 dass die Kapelle in den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Visita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-                    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tionsberichten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1659 und 1663                                nicht erwähnt wird.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9512" y="5877272"/>
            <a:ext cx="3513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Ferdinand Adam und Eva Christina Pad                   hießen die Zwillinge, die 1655 am selben Tag geboren und verstorben sind. </a:t>
            </a:r>
            <a:r>
              <a:rPr lang="de-AT" sz="1400" i="1" dirty="0">
                <a:latin typeface="Times New Roman"/>
                <a:cs typeface="Times New Roman"/>
              </a:rPr>
              <a:t>►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Robert\Desktop\DATEN\Kamingespräche\Friedhofskapelle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52736"/>
            <a:ext cx="2970432" cy="222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95" y="3861048"/>
            <a:ext cx="1899744" cy="2193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961751" y="3338130"/>
            <a:ext cx="1093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Kapelle im Friedhof.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961750" y="5949280"/>
            <a:ext cx="1182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In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Nische „Maria Krönung“</a:t>
            </a:r>
          </a:p>
        </p:txBody>
      </p:sp>
    </p:spTree>
    <p:extLst>
      <p:ext uri="{BB962C8B-B14F-4D97-AF65-F5344CB8AC3E}">
        <p14:creationId xmlns:p14="http://schemas.microsoft.com/office/powerpoint/2010/main" val="3076335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Robert\Desktop\HEIMATARCHIV\Pfarre B\Friedhof\Friedhofkreuz 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06" y="1786704"/>
            <a:ext cx="1726649" cy="2536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Robert\Desktop\HEIMATARCHIV\Pfarre B\Friedhof\Friedhofkreuz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510" y="4458183"/>
            <a:ext cx="2948642" cy="221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Friedhofkreuze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36712"/>
            <a:ext cx="87407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Pfarrer Geza Horvath führt das Vorhandensein der </a:t>
            </a:r>
            <a:r>
              <a:rPr lang="de-DE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drei</a:t>
            </a:r>
            <a:r>
              <a:rPr lang="de-D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Friedhofskreuze</a:t>
            </a:r>
            <a:r>
              <a:rPr lang="de-D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darauf zurück, dass der Friedhof mehrmals erweitert wurde und die Kreuze immer auf ihrem Standort stehen blieben. 2002 werden sie renoviert.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55776" y="3193337"/>
            <a:ext cx="18784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Friedhfkreuz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ist ein Cholerakreuz (70 Tote im Jahr 1831). Von Domprobst Frankl 1832 geweiht. </a:t>
            </a:r>
            <a:r>
              <a:rPr lang="de-AT" sz="1400" i="1" dirty="0">
                <a:latin typeface="Times New Roman"/>
                <a:cs typeface="Times New Roman"/>
              </a:rPr>
              <a:t>►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234839" y="2032049"/>
            <a:ext cx="15675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1.Friedhofkreuz mit schmerzhafter Muttergottes und Wolkenthron. </a:t>
            </a:r>
          </a:p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1820. </a:t>
            </a:r>
          </a:p>
        </p:txBody>
      </p:sp>
      <p:pic>
        <p:nvPicPr>
          <p:cNvPr id="5122" name="Picture 2" descr="C:\Users\Robert\Desktop\HEIMATARCHIV\Pfarre B\Friedhof\Friedhofkreuz 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4" y="1844824"/>
            <a:ext cx="1998164" cy="1398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Robert\Desktop\HEIMATARCHIV\Pfarre B\Friedhof\Friedhofkreuz 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36204"/>
            <a:ext cx="1538095" cy="2244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Robert\Desktop\HEIMATARCHIV\Pfarre B\Friedhof\Friedhofkreuz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58465"/>
            <a:ext cx="2548078" cy="191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Robert\Desktop\HEIMATARCHIV\Pfarre B\Friedhof\Friedhofkreuz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2376264" cy="317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720442" y="1960155"/>
            <a:ext cx="158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7303075" y="1538208"/>
            <a:ext cx="1419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3.Friedhofkreuz mit Kruzifix. Nach 1850. ▼</a:t>
            </a:r>
          </a:p>
        </p:txBody>
      </p:sp>
      <p:sp>
        <p:nvSpPr>
          <p:cNvPr id="12" name="Textfeld 11"/>
          <p:cNvSpPr txBox="1"/>
          <p:nvPr/>
        </p:nvSpPr>
        <p:spPr>
          <a:xfrm rot="1333045">
            <a:off x="6132848" y="4187450"/>
            <a:ext cx="10553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sz="1200" b="1" dirty="0">
                <a:effectLst>
                  <a:innerShdw blurRad="114300">
                    <a:prstClr val="black"/>
                  </a:innerShdw>
                </a:effectLst>
              </a:rPr>
              <a:t>Renoviert 2002</a:t>
            </a:r>
          </a:p>
        </p:txBody>
      </p:sp>
    </p:spTree>
    <p:extLst>
      <p:ext uri="{BB962C8B-B14F-4D97-AF65-F5344CB8AC3E}">
        <p14:creationId xmlns:p14="http://schemas.microsoft.com/office/powerpoint/2010/main" val="790442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693" y="332453"/>
            <a:ext cx="3273123" cy="29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052736"/>
          </a:xfrm>
        </p:spPr>
        <p:txBody>
          <a:bodyPr>
            <a:normAutofit/>
          </a:bodyPr>
          <a:lstStyle/>
          <a:p>
            <a:pPr algn="l"/>
            <a:r>
              <a:rPr lang="de-AT" sz="3600" dirty="0">
                <a:solidFill>
                  <a:srgbClr val="FFFF00"/>
                </a:solidFill>
              </a:rPr>
              <a:t>Geschichte in Stein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1" y="836712"/>
            <a:ext cx="4938149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Friedhofsordnung sieht vor, dass Grabstellen, deren Nutzungsverträge auslaufen, neu vergeben werden können. Damit verschwinden viele </a:t>
            </a:r>
            <a:r>
              <a:rPr lang="de-DE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Grabsteine,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de-DE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Zeugen der </a:t>
            </a:r>
            <a:r>
              <a:rPr lang="de-DE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Hornsteiner</a:t>
            </a:r>
            <a:r>
              <a:rPr lang="de-DE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Geschichte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sind. 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732241" y="3356992"/>
            <a:ext cx="22199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Familiengrab des Dorfarztes Dr. Dezsö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Patthy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Die Besonderheit: Bei verheirateten Frauen werden nicht deren Vornamen angegeben, sondern lediglich mit der Endung „-ne“ am Vornamen des Gatten erfahrbar, wem sie „zugehörte“. 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491880" y="2348880"/>
            <a:ext cx="180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Grab des  Pfarrers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Mátyás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Pavitsics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mit kroatischem Text und dem Spruch „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Veselite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i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radujte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plaća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vaša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velika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nebesi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528693" y="5805264"/>
            <a:ext cx="3423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Die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Hornsteiner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Lehrerdynastie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Szinovacz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(Mathias, Paul, Paula) erhielt 1928 ein Ehrengrab von der Gemeinde. Heute zeugt davon nur mehr ein Grabstein.</a:t>
            </a:r>
          </a:p>
        </p:txBody>
      </p:sp>
      <p:pic>
        <p:nvPicPr>
          <p:cNvPr id="1026" name="Picture 2" descr="C:\Users\Robert\Desktop\DATEN\Kamingespräche\Ehrengrab Paul Szinovatz 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661" y="3269604"/>
            <a:ext cx="1809132" cy="25655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obert\Desktop\DATEN\Kamingespräche\DSCN3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118" y="4031860"/>
            <a:ext cx="1575962" cy="254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obert\Desktop\HEIMATARCHIV\Pfarre B\Friedhof\DSCN02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3131869" cy="417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9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Grabpflege – ein Spiegel der Zeit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6942" y="980728"/>
            <a:ext cx="427104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Früher prägten Grabkreuze und Grabhügel das Bild des Friedhofs. Grabsteine und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Gruftanlagen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waren eher die Seltenheit und Ausdruck von Wohlhabenheit.▼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17243" y="4797152"/>
            <a:ext cx="22225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Tendenz der Grabpflege geht heute immer mehr in Richtung „pflegeleicht“ und „steinreich“, weil  für  Friedhofsbesuche und Grabpflege immer weniger Zeit übrig bleibt.</a:t>
            </a:r>
            <a:r>
              <a:rPr lang="de-AT" sz="1400" i="1" dirty="0">
                <a:latin typeface="Times New Roman"/>
                <a:cs typeface="Times New Roman"/>
              </a:rPr>
              <a:t>►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732240" y="3990543"/>
            <a:ext cx="207163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den vergangenen Jahrzehnten wurden die Grabanlagen zu Prestigeobjekten. </a:t>
            </a:r>
          </a:p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Reicher Blumenschmuck, teure Gebinde und Gestecke wurden aufgebracht, um eine  „gute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Nachred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`“ in der Ortschaft sicherzustellen.  </a:t>
            </a:r>
          </a:p>
          <a:p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Robert\Desktop\DATEN\Kamingespräche\DSCN0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30" y="980728"/>
            <a:ext cx="393667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Robert\Desktop\HEIMATARCHIV\Pfarre B\Friedhof\hb0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0042"/>
            <a:ext cx="3960440" cy="27606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obert\Pictures\NacktesGrab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62673"/>
            <a:ext cx="4032448" cy="204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80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rgbClr val="FFFF00"/>
                </a:solidFill>
              </a:rPr>
              <a:t>Kuriose Grabinschriften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6942" y="764704"/>
            <a:ext cx="20387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Museumsfriedhof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Kramsach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bei Kufstein</a:t>
            </a:r>
          </a:p>
        </p:txBody>
      </p:sp>
      <p:pic>
        <p:nvPicPr>
          <p:cNvPr id="1027" name="Picture 3" descr="C:\Users\Robert\Desktop\DATEN\Kamingespräche\Grabspruch 1 - K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19740"/>
            <a:ext cx="2475312" cy="1880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obert\Desktop\DATEN\Kamingespräche\Grabspruch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835" y="2867348"/>
            <a:ext cx="1852392" cy="1852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obert\Desktop\DATEN\Kamingespräche\Grabspruch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2" y="1346275"/>
            <a:ext cx="2529995" cy="1722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obert\Desktop\DATEN\Kamingespräche\Grabspruch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7" y="4915725"/>
            <a:ext cx="2436480" cy="1689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obert\Desktop\DATEN\Kamingespräche\Grabspruch 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563" y="920046"/>
            <a:ext cx="1608429" cy="2148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Robert\Desktop\DATEN\Kamingespräche\Grabspruch 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835" y="942501"/>
            <a:ext cx="2187026" cy="1828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Robert\Desktop\DATEN\Kamingespräche\Grabspruch 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25" y="936421"/>
            <a:ext cx="1585359" cy="2116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Robert\Desktop\DATEN\Kamingespräche\Grabspruch 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6" y="3158986"/>
            <a:ext cx="2256251" cy="1692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Robert\Desktop\DATEN\Kamingespräche\Grabspruch 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74" y="3237432"/>
            <a:ext cx="3371410" cy="3371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054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0" y="332656"/>
            <a:ext cx="4104457" cy="2232248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de-AT" sz="5400" dirty="0">
                <a:solidFill>
                  <a:srgbClr val="FFFF00"/>
                </a:solidFill>
              </a:rPr>
              <a:t>Danke </a:t>
            </a:r>
            <a:br>
              <a:rPr lang="de-AT" sz="5400" dirty="0">
                <a:solidFill>
                  <a:srgbClr val="FFFF00"/>
                </a:solidFill>
              </a:rPr>
            </a:br>
            <a:r>
              <a:rPr lang="de-AT" sz="5400" dirty="0">
                <a:solidFill>
                  <a:srgbClr val="FFFF00"/>
                </a:solidFill>
              </a:rPr>
              <a:t>fürs </a:t>
            </a:r>
            <a:br>
              <a:rPr lang="de-AT" sz="5400" dirty="0">
                <a:solidFill>
                  <a:srgbClr val="FFFF00"/>
                </a:solidFill>
              </a:rPr>
            </a:br>
            <a:r>
              <a:rPr lang="de-AT" sz="5400" dirty="0">
                <a:solidFill>
                  <a:srgbClr val="FFFF00"/>
                </a:solidFill>
              </a:rPr>
              <a:t>Zuhören!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0" y="908720"/>
            <a:ext cx="49381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444208" y="3365698"/>
            <a:ext cx="250793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i="1" dirty="0">
                <a:latin typeface="Times New Roman"/>
                <a:cs typeface="Times New Roman"/>
              </a:rPr>
              <a:t>Das nächste Kamingespräch:</a:t>
            </a:r>
          </a:p>
          <a:p>
            <a:r>
              <a:rPr lang="de-AT" sz="2000" i="1" dirty="0">
                <a:latin typeface="Times New Roman"/>
                <a:cs typeface="Times New Roman"/>
              </a:rPr>
              <a:t>Donnerstag, </a:t>
            </a:r>
            <a:r>
              <a:rPr lang="de-AT" sz="2000" b="1" i="1" dirty="0">
                <a:latin typeface="Times New Roman"/>
                <a:cs typeface="Times New Roman"/>
              </a:rPr>
              <a:t>1.12.2016</a:t>
            </a:r>
            <a:r>
              <a:rPr lang="de-AT" sz="2000" i="1" dirty="0">
                <a:latin typeface="Times New Roman"/>
                <a:cs typeface="Times New Roman"/>
              </a:rPr>
              <a:t>.</a:t>
            </a:r>
          </a:p>
          <a:p>
            <a:r>
              <a:rPr lang="de-AT" sz="2000" i="1" dirty="0">
                <a:latin typeface="Times New Roman"/>
                <a:cs typeface="Times New Roman"/>
              </a:rPr>
              <a:t>Im Forsthaus</a:t>
            </a:r>
          </a:p>
          <a:p>
            <a:r>
              <a:rPr lang="de-AT" sz="2800" b="1" dirty="0">
                <a:ln w="6350">
                  <a:noFill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„Die</a:t>
            </a:r>
            <a:r>
              <a:rPr lang="de-AT" sz="2400" b="1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de-AT" sz="2800" b="1" dirty="0" err="1">
                <a:ln w="6350">
                  <a:noFill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Hornsteiner</a:t>
            </a:r>
            <a:r>
              <a:rPr lang="de-AT" sz="2400" b="1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de-AT" sz="2800" b="1" dirty="0">
                <a:ln w="6350">
                  <a:noFill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Tracht“</a:t>
            </a:r>
          </a:p>
          <a:p>
            <a:r>
              <a:rPr lang="de-AT" sz="2000" i="1" dirty="0">
                <a:latin typeface="Times New Roman"/>
                <a:cs typeface="Times New Roman"/>
              </a:rPr>
              <a:t>Dr. Günther Stefanits</a:t>
            </a:r>
            <a:endParaRPr lang="de-AT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Robert\Desktop\DATEN\Kamingespräche\Raimann Stefan-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9696"/>
            <a:ext cx="6336704" cy="4041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Robert\Desktop\HEIMATARCHIV\Pfarre B\Friedhof\Friedhof 05.t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660" y="484192"/>
            <a:ext cx="3922819" cy="2564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6" name="Textfeld 5"/>
          <p:cNvSpPr txBox="1"/>
          <p:nvPr/>
        </p:nvSpPr>
        <p:spPr>
          <a:xfrm rot="661813">
            <a:off x="7961014" y="2699701"/>
            <a:ext cx="75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</a:rPr>
              <a:t>1942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27584" y="60840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1953</a:t>
            </a:r>
          </a:p>
        </p:txBody>
      </p:sp>
    </p:spTree>
    <p:extLst>
      <p:ext uri="{BB962C8B-B14F-4D97-AF65-F5344CB8AC3E}">
        <p14:creationId xmlns:p14="http://schemas.microsoft.com/office/powerpoint/2010/main" val="3696997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Die Totenwache (</a:t>
            </a:r>
            <a:r>
              <a:rPr lang="de-AT" dirty="0" err="1">
                <a:solidFill>
                  <a:srgbClr val="FFFF00"/>
                </a:solidFill>
              </a:rPr>
              <a:t>dvorenje</a:t>
            </a:r>
            <a:r>
              <a:rPr lang="de-AT" dirty="0">
                <a:solidFill>
                  <a:srgbClr val="FFFF00"/>
                </a:solidFill>
              </a:rPr>
              <a:t>)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23528" y="980728"/>
            <a:ext cx="49933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Der Tote ist niemals allein.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Familienmit-glieder und Freunde umgeben ihn ständig.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Während des Tages kommen Ortsbewohner,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besprengen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bekreuzigen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den Leichnam. Frauen legen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Bildchen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auf seine Brust und schließen sich dem Gebet der Totenwache an.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Nach dem Ave-Maria-Läuten beginnt am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Abend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Totenwache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dvorenje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)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Frauen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(Rosenkranz – </a:t>
            </a:r>
            <a:r>
              <a:rPr lang="de-AT" dirty="0" err="1">
                <a:latin typeface="Arial"/>
                <a:cs typeface="Arial"/>
              </a:rPr>
              <a:t>ž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alosni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AT" dirty="0" err="1">
                <a:latin typeface="Arial"/>
                <a:cs typeface="Arial"/>
              </a:rPr>
              <a:t>č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enaše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). Strudel und Kaffee werden gereicht. Um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Mitternacht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lösen sie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Männer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ab. Sie erzählen Ernstes und Heiteres über den Toten und halten bei Wein und Gebäck durch bis zum Tagesanbruch.</a:t>
            </a:r>
          </a:p>
          <a:p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Der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„letzte Abschied“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im Haus: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Sarg-tischler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nagelt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mit lauten Hammerschlägen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den Sarg zu. Es wird zumeist laut geweint. Sechs Männer (Nachbarn oder Freunde) tragen den Sarg in den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Hof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C:\Users\Robert\Desktop\DATEN\Kamingespräche\Pichler Johann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89" y="908720"/>
            <a:ext cx="2248588" cy="1402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258660" y="3123545"/>
            <a:ext cx="13316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Kranz und </a:t>
            </a:r>
          </a:p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Kruzifix werden vom Bestatter </a:t>
            </a:r>
          </a:p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 dem Sarg</a:t>
            </a:r>
          </a:p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befestigt. </a:t>
            </a:r>
            <a:r>
              <a:rPr lang="de-AT" sz="1400" i="1" dirty="0">
                <a:latin typeface="Times New Roman"/>
                <a:cs typeface="Times New Roman"/>
              </a:rPr>
              <a:t>▼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Robert\Pictures\Totenlied-0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52936"/>
            <a:ext cx="2169636" cy="134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565867" y="2330902"/>
            <a:ext cx="374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 1938 werden bei der Totenwache von den Frauen auch Lieder gesungen. 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530777" y="980728"/>
            <a:ext cx="151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Frauen legen auf die Brust der Verstorbenen Heiligenbildchen.</a:t>
            </a:r>
          </a:p>
          <a:p>
            <a:endParaRPr lang="de-AT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Robert\Desktop\DATEN\Kamingespräche\Matkovits Franz Begräbnis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15195"/>
            <a:ext cx="3859383" cy="236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27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193" y="0"/>
            <a:ext cx="8439128" cy="1052736"/>
          </a:xfrm>
        </p:spPr>
        <p:txBody>
          <a:bodyPr>
            <a:normAutofit fontScale="90000"/>
          </a:bodyPr>
          <a:lstStyle/>
          <a:p>
            <a:r>
              <a:rPr lang="de-AT" dirty="0">
                <a:solidFill>
                  <a:srgbClr val="FFFF00"/>
                </a:solidFill>
              </a:rPr>
              <a:t>Zeremonie im Hof und „</a:t>
            </a:r>
            <a:r>
              <a:rPr lang="de-AT" dirty="0" err="1">
                <a:solidFill>
                  <a:srgbClr val="FFFF00"/>
                </a:solidFill>
              </a:rPr>
              <a:t>Spri</a:t>
            </a:r>
            <a:r>
              <a:rPr lang="de-AT" dirty="0" err="1">
                <a:solidFill>
                  <a:srgbClr val="FFFF00"/>
                </a:solidFill>
                <a:latin typeface="Arial"/>
                <a:cs typeface="Arial"/>
              </a:rPr>
              <a:t>č</a:t>
            </a:r>
            <a:r>
              <a:rPr lang="de-AT" dirty="0" err="1">
                <a:solidFill>
                  <a:srgbClr val="FFFF00"/>
                </a:solidFill>
              </a:rPr>
              <a:t>anje</a:t>
            </a:r>
            <a:r>
              <a:rPr lang="de-AT" dirty="0">
                <a:solidFill>
                  <a:srgbClr val="FFFF00"/>
                </a:solidFill>
              </a:rPr>
              <a:t>“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23527" y="836712"/>
            <a:ext cx="5164972" cy="58169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Priester und Ministranten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treffen unter Glockengeläute im Haus ein. Priester und Kantor singen die lateinischen Lieder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Circum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dederunt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…“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„Michael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präpositus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…“ </a:t>
            </a:r>
          </a:p>
          <a:p>
            <a:endParaRPr lang="de-A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Es folgt das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Spri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" panose="020B0604020202020204" pitchFamily="34" charset="0"/>
              </a:rPr>
              <a:t>č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anje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der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Abschiedsge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-sang des Toten, vorgetragen vom Kantor. Durch ihn wendet sich der Tote an die Trauergemeinde.</a:t>
            </a:r>
          </a:p>
          <a:p>
            <a:endParaRPr lang="de-A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Dieses Lied, 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Ich-Form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vorgetragen, wird beim Lehrer, der zumeist auch Kantor ist (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Kantorleh-rer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) in Auftrag gegeben und von ihm verfasst.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Es ist 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Strophenform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mit klarem Aufbau gestaltet und beginnt mit der Umschreibung des Verstorbenen, dessen Todesumstände, der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Ver-abschiedung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von den Angehörigen, Freunden und Nachbarn. Es folgen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Bitten um Verzeihung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endet mit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Aufforderung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Grable-gung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sowie der Hoffnung auf ein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Wiedersehen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e-A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Älteste Quelle des „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Spri</a:t>
            </a:r>
            <a:r>
              <a:rPr lang="de-AT" dirty="0" err="1">
                <a:latin typeface="Arial Narrow"/>
                <a:cs typeface="Arial" panose="020B0604020202020204" pitchFamily="34" charset="0"/>
              </a:rPr>
              <a:t>č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anje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“: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1789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 In Horn-stein klingt es in den 30er-Jahren aus.</a:t>
            </a:r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C:\Users\Robert\Desktop\DATEN\Kamingespräche\Szinovatz Johann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99" y="980728"/>
            <a:ext cx="333197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364088" y="5987407"/>
            <a:ext cx="371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Pfarrer und Kantor gestalten im Hof des Hauses die Abschiedszeremonie der Verstorbenen. </a:t>
            </a:r>
          </a:p>
        </p:txBody>
      </p:sp>
    </p:spTree>
    <p:extLst>
      <p:ext uri="{BB962C8B-B14F-4D97-AF65-F5344CB8AC3E}">
        <p14:creationId xmlns:p14="http://schemas.microsoft.com/office/powerpoint/2010/main" val="146396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193" y="0"/>
            <a:ext cx="8439128" cy="1052736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Der Trauerzug zum Friedhof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716016" y="908720"/>
            <a:ext cx="434033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Nun formiert sich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Leichenzug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mit dem Kreuzträger, Kindern, Burschen, Männern, der Geistlichkeit, dem Sarg mit den Sarg- und den Kranzträgern zu beiden Seiten. Hinter dem Sarg folgen die engsten Verwandten und schließlich die Frauen, die den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Schmerzhaften Rosenkranz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beten. Bei Beteiligung von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Musikkapellen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werden zwischendurch </a:t>
            </a:r>
            <a:r>
              <a:rPr lang="de-AT" u="sng" dirty="0">
                <a:latin typeface="Arial" panose="020B0604020202020204" pitchFamily="34" charset="0"/>
                <a:cs typeface="Arial" panose="020B0604020202020204" pitchFamily="34" charset="0"/>
              </a:rPr>
              <a:t>Trauermärsche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gespielt.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131840" y="6362164"/>
            <a:ext cx="5940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in Frankreich gefallene  junge Soldat Stefan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Raiman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auf seinem letzten Weg</a:t>
            </a:r>
          </a:p>
        </p:txBody>
      </p:sp>
      <p:pic>
        <p:nvPicPr>
          <p:cNvPr id="2051" name="Picture 3" descr="C:\Users\Robert\Desktop\DATEN\Kamingespräche\Raimann Stefan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20" y="3762483"/>
            <a:ext cx="5696281" cy="26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7504" y="4361036"/>
            <a:ext cx="3240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Vom Ortsrand zum Fried-hof dauert der Trauerzug, der durchgängig vom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Kirchturm-geläut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begleitet wird, fast eine Stunde, wobei die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Sarg-träger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immer wieder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ausge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-wechselt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werden, vor allem im Winter bei Straßenglätte.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60185"/>
            <a:ext cx="4392488" cy="2778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104585" y="3841884"/>
            <a:ext cx="3243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Leichenzug des Gastwirtes Anton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Trabichler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(„Kaffeesieder“)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51520" y="336372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1934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100392" y="38418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ysClr val="windowText" lastClr="000000"/>
                </a:solidFill>
              </a:rPr>
              <a:t>1953</a:t>
            </a:r>
          </a:p>
        </p:txBody>
      </p:sp>
    </p:spTree>
    <p:extLst>
      <p:ext uri="{BB962C8B-B14F-4D97-AF65-F5344CB8AC3E}">
        <p14:creationId xmlns:p14="http://schemas.microsoft.com/office/powerpoint/2010/main" val="388509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052736"/>
          </a:xfrm>
        </p:spPr>
        <p:txBody>
          <a:bodyPr>
            <a:normAutofit fontScale="90000"/>
          </a:bodyPr>
          <a:lstStyle/>
          <a:p>
            <a:r>
              <a:rPr lang="de-AT" dirty="0">
                <a:solidFill>
                  <a:srgbClr val="FFFF00"/>
                </a:solidFill>
              </a:rPr>
              <a:t>Grablegung, Requiem und </a:t>
            </a:r>
            <a:r>
              <a:rPr lang="de-AT" dirty="0" err="1">
                <a:solidFill>
                  <a:srgbClr val="FFFF00"/>
                </a:solidFill>
              </a:rPr>
              <a:t>karminja</a:t>
            </a:r>
            <a:endParaRPr lang="de-AT" dirty="0">
              <a:solidFill>
                <a:srgbClr val="FFFF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8238" y="805433"/>
            <a:ext cx="5164972" cy="6155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Friedhofstor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wird der Sarg abgestellt,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Pfarrer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spricht ein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Segensgebet.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Während des Einzuges in den Friedhof singt der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Kantor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"In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paradisum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deducant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angeli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…" 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(In späteren Jahren singt der Kantor das „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spričanje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“ erst am Friedhofstor).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 Grab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angekommen, wird der Sarg auf Holzrundlinge über dem offenen Grab gelegt.  Das letzte Mal wird der Leichnam mit 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Weihwas-ser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Weihrauch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eingesegnet und von den Sargträgern mit Seilen ins Grab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versenkt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Die Trauergemeinde singt dazu das Lied „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Othajaj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k´Bogu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duša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“ (Fahr´ hin, o Seel´).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Mit dem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Vaterunser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 dem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Glaubens-bekenntnis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endet die Zeremonie. Ursprünglich bedankt sich ein Familienmitglied  beim Priester, Kantor und bei der Trauergemeinde für die Anteilnahme und lädt zur „</a:t>
            </a:r>
            <a:r>
              <a:rPr lang="de-A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karminja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“ ein.</a:t>
            </a:r>
          </a:p>
          <a:p>
            <a:endParaRPr lang="de-A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Totenmesse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(Requiem) und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Totenmahl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karminja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) erfolgen nach der Grablegung. </a:t>
            </a:r>
            <a:endParaRPr lang="de-A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33210" y="3429000"/>
            <a:ext cx="371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Zeremonie am Friedhofstor vor dem abgestellten Sarg, zelebriert von Priester und Kantor.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10" y="4005064"/>
            <a:ext cx="3552130" cy="22145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5433210" y="6453336"/>
            <a:ext cx="371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5364088" y="6237312"/>
            <a:ext cx="362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Zwei/vier Männer senken mit Stricken den Sarg in das vom Totengräber ausgehobene Grab.</a:t>
            </a:r>
          </a:p>
        </p:txBody>
      </p:sp>
      <p:pic>
        <p:nvPicPr>
          <p:cNvPr id="2053" name="Picture 5" descr="C:\Users\Robert\Desktop\DATEN\Kamingespräche\Friedhofstor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210" y="908720"/>
            <a:ext cx="355286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745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0"/>
            <a:ext cx="8439128" cy="1052736"/>
          </a:xfrm>
        </p:spPr>
        <p:txBody>
          <a:bodyPr>
            <a:normAutofit/>
          </a:bodyPr>
          <a:lstStyle/>
          <a:p>
            <a:pPr algn="l"/>
            <a:r>
              <a:rPr lang="de-AT" dirty="0">
                <a:solidFill>
                  <a:srgbClr val="FFFF00"/>
                </a:solidFill>
              </a:rPr>
              <a:t>Beisetzung von Kindern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23526" y="836712"/>
            <a:ext cx="6120682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Neugeborene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werden bis ins vorige Jahrhundert immer möglichst gleich nach ihrer Geburt getauft, damit sie im Fall des Versterbens 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geweihter Erde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begraben werden können. Nach damaligem Glauben kommen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Ungetaufte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ins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Fegefeuer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(weil mit Erbsünde behaftet) und dürfen nicht im kirchlichen Friedhof begraben werden.</a:t>
            </a:r>
            <a:endParaRPr lang="de-AT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Noch im 18. und 19.Jahrhundert gibt es in Hornstein pro Jahr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mehr verstorbene Kinder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(unter 12 Jahren)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als jugendliche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de-A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erwachsene Verstorbene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zusammen. Frauen kommen oft auf zehn und mehr Geburten.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469722" y="5679630"/>
            <a:ext cx="3710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Hausaufbahrung  verstorbener Kleinkinder.</a:t>
            </a:r>
          </a:p>
          <a:p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Ursachen für das Kindersterben: Unterer-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nährung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mangelnde Hygiene, Seuchen und feuchte  Behausungen – vor allem bei Armen.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33" y="116632"/>
            <a:ext cx="2476544" cy="34563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35990"/>
            <a:ext cx="3384376" cy="2474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feld 3"/>
          <p:cNvSpPr txBox="1"/>
          <p:nvPr/>
        </p:nvSpPr>
        <p:spPr>
          <a:xfrm>
            <a:off x="3779912" y="3933056"/>
            <a:ext cx="15841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Nordostteil des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Hornsteiner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Friedhofs ist nur Kindergräbern vorbehalten. Die Kindersterblichkeit ist extrem hoch. Erst nach ihrem Rückgang ab 1900 wird  der „Kinderfriedhof“ aufgelassen.</a:t>
            </a:r>
          </a:p>
        </p:txBody>
      </p:sp>
      <p:pic>
        <p:nvPicPr>
          <p:cNvPr id="1026" name="Picture 2" descr="C:\Users\Robert\Desktop\DATEN\Kamingespräche\Fischer Monika 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221" y="3284984"/>
            <a:ext cx="3147243" cy="23360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9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193" y="0"/>
            <a:ext cx="8439128" cy="1052736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Mädchenbegräbnis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9512" y="836712"/>
            <a:ext cx="554461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Ganz in Weiß werden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Mädchen</a:t>
            </a:r>
            <a:r>
              <a:rPr lang="de-A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aufgebahrt. Eine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Krone aus Rosmarinzweigen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, mit weißen Maschen und Bändern geschmückt, wird im Trauergeleit mitgetragen und im Grab beigelegt.</a:t>
            </a:r>
          </a:p>
          <a:p>
            <a:endParaRPr lang="de-AT" sz="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◘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Beim </a:t>
            </a:r>
            <a:r>
              <a:rPr lang="de-A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Begräbnis junger Mädchen 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begleiten gleichaltrige Schulkolleginnen in weißen Kleidern den Trauerzug.</a:t>
            </a:r>
          </a:p>
          <a:p>
            <a:endParaRPr lang="de-A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15132" y="5373216"/>
            <a:ext cx="30013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▲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Schulmädchen  in weißen Kleidchen geleiten mit Blumensträußen das Kind zur letzten Ruhestätte.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104836" y="5421126"/>
            <a:ext cx="2107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>
                <a:latin typeface="Times New Roman"/>
                <a:cs typeface="Times New Roman"/>
              </a:rPr>
              <a:t>◄ 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Beim Trauerzug  wird das mit weißen Bändern geschmückte </a:t>
            </a:r>
            <a:r>
              <a:rPr lang="de-A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Krönlein</a:t>
            </a:r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auf einem Polster mitgetragen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1018154"/>
            <a:ext cx="3001347" cy="43550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5" name="Picture 3" descr="C:\Users\Robert\Desktop\HEIMATARCHIV\Hornstein B\Ereignisse\Glavanits Margaret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41" y="2766488"/>
            <a:ext cx="3427341" cy="21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Robert\Desktop\DATEN\Kamingespräche\div0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6" y="4509120"/>
            <a:ext cx="291465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51520" y="3140968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Hausaufbahrung eines sechzehnjährigen Mädchens 1964.</a:t>
            </a:r>
            <a:r>
              <a:rPr lang="de-AT" sz="1400" i="1" dirty="0">
                <a:latin typeface="Times New Roman"/>
                <a:cs typeface="Times New Roman"/>
              </a:rPr>
              <a:t>►</a:t>
            </a:r>
            <a:endParaRPr lang="de-A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9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nke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nank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3541</Words>
  <Application>Microsoft Office PowerPoint</Application>
  <PresentationFormat>Bildschirmpräsentation (4:3)</PresentationFormat>
  <Paragraphs>303</Paragraphs>
  <Slides>37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7" baseType="lpstr">
      <vt:lpstr>Arial</vt:lpstr>
      <vt:lpstr>Arial Narrow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Ananke</vt:lpstr>
      <vt:lpstr>Totenbrauchtum und Friedhof  in Hornstein</vt:lpstr>
      <vt:lpstr>Die Sterbestunde</vt:lpstr>
      <vt:lpstr>Die Hausaufbahrung bis 1967</vt:lpstr>
      <vt:lpstr>Die Totenwache (dvorenje) </vt:lpstr>
      <vt:lpstr>Zeremonie im Hof und „Spričanje“</vt:lpstr>
      <vt:lpstr>Der Trauerzug zum Friedhof</vt:lpstr>
      <vt:lpstr>Grablegung, Requiem und karminja</vt:lpstr>
      <vt:lpstr>Beisetzung von Kindern</vt:lpstr>
      <vt:lpstr>Mädchenbegräbnis</vt:lpstr>
      <vt:lpstr>Burschenbegräbnis</vt:lpstr>
      <vt:lpstr>Abschied von Persönlichkeiten</vt:lpstr>
      <vt:lpstr>Totenfeiern im 2.Weltkrieg</vt:lpstr>
      <vt:lpstr>Im Gedenken an die Kriegsopfer</vt:lpstr>
      <vt:lpstr>Zwei blutige Weltkriege</vt:lpstr>
      <vt:lpstr>Politische Symbole müssen weichen</vt:lpstr>
      <vt:lpstr>Zur frommen Erinnerung</vt:lpstr>
      <vt:lpstr>Sichtbarer Ausdruck der Trauer</vt:lpstr>
      <vt:lpstr>Neuerungen durch Aufbahrungshalle</vt:lpstr>
      <vt:lpstr>Neue Form des Begräbnisaublaufes</vt:lpstr>
      <vt:lpstr>Der Trauermarsch hat ausgedient</vt:lpstr>
      <vt:lpstr>Christliche Beerdigung im Kirchhof </vt:lpstr>
      <vt:lpstr>Vom Kirchhof zum Friedhof</vt:lpstr>
      <vt:lpstr>Soldatenfriedhof</vt:lpstr>
      <vt:lpstr>Judenfriedhof als „guter Ort“</vt:lpstr>
      <vt:lpstr>Erstes Koptenbegräbnis</vt:lpstr>
      <vt:lpstr>Die größten Friedhöfe der Welt</vt:lpstr>
      <vt:lpstr>Urnenhain im Friedhof integriert</vt:lpstr>
      <vt:lpstr>Virtueller Friedhof</vt:lpstr>
      <vt:lpstr>Der Hornsteiner Bergfriedhof</vt:lpstr>
      <vt:lpstr>Auf Spurensuche </vt:lpstr>
      <vt:lpstr>Beinhaus, Krypta, Karner</vt:lpstr>
      <vt:lpstr>Die Friedhofskapelle</vt:lpstr>
      <vt:lpstr>Friedhofkreuze</vt:lpstr>
      <vt:lpstr>Geschichte in Stein </vt:lpstr>
      <vt:lpstr>Grabpflege – ein Spiegel der Zeit</vt:lpstr>
      <vt:lpstr>Kuriose Grabinschriften</vt:lpstr>
      <vt:lpstr>Danke  fürs  Zuhören!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Verabschiedung der Toten  in Hornstein</dc:title>
  <dc:creator>Robert</dc:creator>
  <cp:lastModifiedBy>Papa</cp:lastModifiedBy>
  <cp:revision>381</cp:revision>
  <dcterms:created xsi:type="dcterms:W3CDTF">2016-06-26T16:59:26Z</dcterms:created>
  <dcterms:modified xsi:type="dcterms:W3CDTF">2016-11-12T10:04:27Z</dcterms:modified>
</cp:coreProperties>
</file>