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4" r:id="rId2"/>
    <p:sldId id="265" r:id="rId3"/>
    <p:sldId id="450" r:id="rId4"/>
    <p:sldId id="449" r:id="rId5"/>
    <p:sldId id="419" r:id="rId6"/>
    <p:sldId id="418" r:id="rId7"/>
    <p:sldId id="513" r:id="rId8"/>
    <p:sldId id="469" r:id="rId9"/>
    <p:sldId id="464" r:id="rId10"/>
    <p:sldId id="467" r:id="rId11"/>
    <p:sldId id="468" r:id="rId12"/>
    <p:sldId id="470" r:id="rId13"/>
    <p:sldId id="462" r:id="rId14"/>
    <p:sldId id="512" r:id="rId15"/>
    <p:sldId id="465" r:id="rId16"/>
    <p:sldId id="473" r:id="rId17"/>
    <p:sldId id="478" r:id="rId18"/>
    <p:sldId id="479" r:id="rId19"/>
    <p:sldId id="472" r:id="rId20"/>
    <p:sldId id="477" r:id="rId21"/>
    <p:sldId id="476" r:id="rId22"/>
    <p:sldId id="546" r:id="rId23"/>
    <p:sldId id="545" r:id="rId24"/>
    <p:sldId id="466" r:id="rId25"/>
    <p:sldId id="523" r:id="rId26"/>
    <p:sldId id="542" r:id="rId27"/>
    <p:sldId id="536" r:id="rId28"/>
    <p:sldId id="483" r:id="rId29"/>
    <p:sldId id="461" r:id="rId30"/>
    <p:sldId id="300" r:id="rId31"/>
    <p:sldId id="458" r:id="rId32"/>
    <p:sldId id="457" r:id="rId33"/>
    <p:sldId id="423" r:id="rId34"/>
    <p:sldId id="531" r:id="rId35"/>
    <p:sldId id="540" r:id="rId36"/>
    <p:sldId id="532" r:id="rId37"/>
    <p:sldId id="530" r:id="rId38"/>
    <p:sldId id="534" r:id="rId39"/>
    <p:sldId id="485" r:id="rId40"/>
    <p:sldId id="516" r:id="rId41"/>
    <p:sldId id="533" r:id="rId42"/>
    <p:sldId id="507" r:id="rId43"/>
    <p:sldId id="539" r:id="rId44"/>
    <p:sldId id="451" r:id="rId45"/>
    <p:sldId id="459" r:id="rId46"/>
    <p:sldId id="421" r:id="rId47"/>
    <p:sldId id="308" r:id="rId48"/>
    <p:sldId id="411" r:id="rId49"/>
    <p:sldId id="535" r:id="rId50"/>
    <p:sldId id="529" r:id="rId51"/>
    <p:sldId id="518" r:id="rId52"/>
    <p:sldId id="538" r:id="rId53"/>
    <p:sldId id="541" r:id="rId54"/>
    <p:sldId id="509" r:id="rId55"/>
    <p:sldId id="537" r:id="rId56"/>
    <p:sldId id="489" r:id="rId57"/>
    <p:sldId id="490" r:id="rId58"/>
    <p:sldId id="510" r:id="rId59"/>
    <p:sldId id="521" r:id="rId60"/>
    <p:sldId id="491" r:id="rId61"/>
    <p:sldId id="492" r:id="rId62"/>
    <p:sldId id="493" r:id="rId63"/>
    <p:sldId id="511" r:id="rId64"/>
    <p:sldId id="452" r:id="rId65"/>
    <p:sldId id="299" r:id="rId66"/>
    <p:sldId id="422" r:id="rId67"/>
    <p:sldId id="443" r:id="rId68"/>
    <p:sldId id="494" r:id="rId69"/>
    <p:sldId id="495" r:id="rId70"/>
    <p:sldId id="504" r:id="rId71"/>
    <p:sldId id="496" r:id="rId72"/>
    <p:sldId id="505" r:id="rId73"/>
    <p:sldId id="448" r:id="rId74"/>
    <p:sldId id="543" r:id="rId7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218" y="11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881BF-C02C-42F4-8F00-FBF1AA8F948F}" type="datetimeFigureOut">
              <a:rPr lang="de-DE" smtClean="0"/>
              <a:t>03.10.2017</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6488C-5030-465B-A747-4D9B1F06C8F9}" type="slidenum">
              <a:rPr lang="de-DE" smtClean="0"/>
              <a:t>‹Nr.›</a:t>
            </a:fld>
            <a:endParaRPr lang="de-DE"/>
          </a:p>
        </p:txBody>
      </p:sp>
    </p:spTree>
    <p:extLst>
      <p:ext uri="{BB962C8B-B14F-4D97-AF65-F5344CB8AC3E}">
        <p14:creationId xmlns:p14="http://schemas.microsoft.com/office/powerpoint/2010/main" val="2476159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 Name </a:t>
            </a:r>
            <a:r>
              <a:rPr lang="de-AT" dirty="0" err="1"/>
              <a:t>Arnstein</a:t>
            </a:r>
            <a:r>
              <a:rPr lang="de-AT" baseline="0" dirty="0"/>
              <a:t> taucht erst nach 1530 auf, d. h. es ist möglich, dass die Kroaten, die das H nicht sprechen konnten, ARNSTEIN statt HARNSTEIN sagten und der Name von den Kartographen übernommen wurde. Die Burg </a:t>
            </a:r>
            <a:r>
              <a:rPr lang="de-AT" baseline="0" dirty="0" err="1"/>
              <a:t>Arnstein</a:t>
            </a:r>
            <a:r>
              <a:rPr lang="de-AT" baseline="0" dirty="0"/>
              <a:t> im Helenental kann auch irrtümlich gemeint gewesen sein.</a:t>
            </a:r>
            <a:endParaRPr lang="de-DE" dirty="0"/>
          </a:p>
        </p:txBody>
      </p:sp>
      <p:sp>
        <p:nvSpPr>
          <p:cNvPr id="4" name="Foliennummernplatzhalter 3"/>
          <p:cNvSpPr>
            <a:spLocks noGrp="1"/>
          </p:cNvSpPr>
          <p:nvPr>
            <p:ph type="sldNum" sz="quarter" idx="10"/>
          </p:nvPr>
        </p:nvSpPr>
        <p:spPr/>
        <p:txBody>
          <a:bodyPr/>
          <a:lstStyle/>
          <a:p>
            <a:fld id="{4D86488C-5030-465B-A747-4D9B1F06C8F9}" type="slidenum">
              <a:rPr lang="de-DE" smtClean="0"/>
              <a:t>26</a:t>
            </a:fld>
            <a:endParaRPr lang="de-DE"/>
          </a:p>
        </p:txBody>
      </p:sp>
    </p:spTree>
    <p:extLst>
      <p:ext uri="{BB962C8B-B14F-4D97-AF65-F5344CB8AC3E}">
        <p14:creationId xmlns:p14="http://schemas.microsoft.com/office/powerpoint/2010/main" val="290517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 Name </a:t>
            </a:r>
            <a:r>
              <a:rPr lang="de-AT" dirty="0" err="1"/>
              <a:t>Arnstein</a:t>
            </a:r>
            <a:r>
              <a:rPr lang="de-AT" baseline="0" dirty="0"/>
              <a:t> taucht erst nach 1530 auf, d. h. es ist möglich, dass die Kroaten, die das H nicht sprechen konnten, ARNSTEIN statt HARNSTEIN sagten und der Name von den Kartographen übernommen wurde. Die Burg </a:t>
            </a:r>
            <a:r>
              <a:rPr lang="de-AT" baseline="0" dirty="0" err="1"/>
              <a:t>Arnstein</a:t>
            </a:r>
            <a:r>
              <a:rPr lang="de-AT" baseline="0" dirty="0"/>
              <a:t> im Helenental kann auch irrtümlich gemeint gewesen sein.</a:t>
            </a:r>
            <a:endParaRPr lang="de-DE" dirty="0"/>
          </a:p>
        </p:txBody>
      </p:sp>
      <p:sp>
        <p:nvSpPr>
          <p:cNvPr id="4" name="Foliennummernplatzhalter 3"/>
          <p:cNvSpPr>
            <a:spLocks noGrp="1"/>
          </p:cNvSpPr>
          <p:nvPr>
            <p:ph type="sldNum" sz="quarter" idx="10"/>
          </p:nvPr>
        </p:nvSpPr>
        <p:spPr/>
        <p:txBody>
          <a:bodyPr/>
          <a:lstStyle/>
          <a:p>
            <a:fld id="{4D86488C-5030-465B-A747-4D9B1F06C8F9}" type="slidenum">
              <a:rPr lang="de-DE" smtClean="0"/>
              <a:t>27</a:t>
            </a:fld>
            <a:endParaRPr lang="de-DE"/>
          </a:p>
        </p:txBody>
      </p:sp>
    </p:spTree>
    <p:extLst>
      <p:ext uri="{BB962C8B-B14F-4D97-AF65-F5344CB8AC3E}">
        <p14:creationId xmlns:p14="http://schemas.microsoft.com/office/powerpoint/2010/main" val="159502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Der Name </a:t>
            </a:r>
            <a:r>
              <a:rPr lang="de-AT" dirty="0" err="1"/>
              <a:t>Arnstein</a:t>
            </a:r>
            <a:r>
              <a:rPr lang="de-AT" baseline="0" dirty="0"/>
              <a:t> taucht erst nach 1530 auf, d. h. es ist möglich, dass die Kroaten, die das H nicht sprechen konnten, ARNSTEIN statt HARNSTEIN sagten und der Name von den Kartographen übernommen wurde.</a:t>
            </a:r>
            <a:endParaRPr lang="de-DE" dirty="0"/>
          </a:p>
        </p:txBody>
      </p:sp>
      <p:sp>
        <p:nvSpPr>
          <p:cNvPr id="4" name="Foliennummernplatzhalter 3"/>
          <p:cNvSpPr>
            <a:spLocks noGrp="1"/>
          </p:cNvSpPr>
          <p:nvPr>
            <p:ph type="sldNum" sz="quarter" idx="10"/>
          </p:nvPr>
        </p:nvSpPr>
        <p:spPr/>
        <p:txBody>
          <a:bodyPr/>
          <a:lstStyle/>
          <a:p>
            <a:fld id="{4D86488C-5030-465B-A747-4D9B1F06C8F9}" type="slidenum">
              <a:rPr lang="de-DE" smtClean="0"/>
              <a:t>47</a:t>
            </a:fld>
            <a:endParaRPr lang="de-DE"/>
          </a:p>
        </p:txBody>
      </p:sp>
    </p:spTree>
    <p:extLst>
      <p:ext uri="{BB962C8B-B14F-4D97-AF65-F5344CB8AC3E}">
        <p14:creationId xmlns:p14="http://schemas.microsoft.com/office/powerpoint/2010/main" val="396764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21B2E580-7564-4BF7-88CF-6C86CA825821}" type="datetimeFigureOut">
              <a:rPr lang="de-AT" smtClean="0"/>
              <a:t>03.10.2017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2657360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1B2E580-7564-4BF7-88CF-6C86CA825821}" type="datetimeFigureOut">
              <a:rPr lang="de-AT" smtClean="0"/>
              <a:t>03.10.2017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66941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1B2E580-7564-4BF7-88CF-6C86CA825821}" type="datetimeFigureOut">
              <a:rPr lang="de-AT" smtClean="0"/>
              <a:t>03.10.2017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351851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21B2E580-7564-4BF7-88CF-6C86CA825821}" type="datetimeFigureOut">
              <a:rPr lang="de-AT" smtClean="0"/>
              <a:t>03.10.2017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1303178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21B2E580-7564-4BF7-88CF-6C86CA825821}" type="datetimeFigureOut">
              <a:rPr lang="de-AT" smtClean="0"/>
              <a:t>03.10.2017</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141240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21B2E580-7564-4BF7-88CF-6C86CA825821}" type="datetimeFigureOut">
              <a:rPr lang="de-AT" smtClean="0"/>
              <a:t>03.10.2017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156909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21B2E580-7564-4BF7-88CF-6C86CA825821}" type="datetimeFigureOut">
              <a:rPr lang="de-AT" smtClean="0"/>
              <a:t>03.10.2017</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315979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21B2E580-7564-4BF7-88CF-6C86CA825821}" type="datetimeFigureOut">
              <a:rPr lang="de-AT" smtClean="0"/>
              <a:t>03.10.2017</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241722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1B2E580-7564-4BF7-88CF-6C86CA825821}" type="datetimeFigureOut">
              <a:rPr lang="de-AT" smtClean="0"/>
              <a:t>03.10.2017</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94439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1B2E580-7564-4BF7-88CF-6C86CA825821}" type="datetimeFigureOut">
              <a:rPr lang="de-AT" smtClean="0"/>
              <a:t>03.10.2017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159699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1B2E580-7564-4BF7-88CF-6C86CA825821}" type="datetimeFigureOut">
              <a:rPr lang="de-AT" smtClean="0"/>
              <a:t>03.10.2017</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FBA8DF4-A37C-42CB-AB35-7C3A59C3BE7D}" type="slidenum">
              <a:rPr lang="de-AT" smtClean="0"/>
              <a:t>‹Nr.›</a:t>
            </a:fld>
            <a:endParaRPr lang="de-AT"/>
          </a:p>
        </p:txBody>
      </p:sp>
    </p:spTree>
    <p:extLst>
      <p:ext uri="{BB962C8B-B14F-4D97-AF65-F5344CB8AC3E}">
        <p14:creationId xmlns:p14="http://schemas.microsoft.com/office/powerpoint/2010/main" val="3909815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2E580-7564-4BF7-88CF-6C86CA825821}" type="datetimeFigureOut">
              <a:rPr lang="de-AT" smtClean="0"/>
              <a:t>03.10.2017</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A8DF4-A37C-42CB-AB35-7C3A59C3BE7D}" type="slidenum">
              <a:rPr lang="de-AT" smtClean="0"/>
              <a:t>‹Nr.›</a:t>
            </a:fld>
            <a:endParaRPr lang="de-AT"/>
          </a:p>
        </p:txBody>
      </p:sp>
    </p:spTree>
    <p:extLst>
      <p:ext uri="{BB962C8B-B14F-4D97-AF65-F5344CB8AC3E}">
        <p14:creationId xmlns:p14="http://schemas.microsoft.com/office/powerpoint/2010/main" val="120383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8"/>
            <a:ext cx="9143999" cy="6858688"/>
          </a:xfrm>
          <a:prstGeom prst="rect">
            <a:avLst/>
          </a:prstGeom>
        </p:spPr>
      </p:pic>
      <p:sp>
        <p:nvSpPr>
          <p:cNvPr id="6" name="Titel 1"/>
          <p:cNvSpPr txBox="1">
            <a:spLocks/>
          </p:cNvSpPr>
          <p:nvPr/>
        </p:nvSpPr>
        <p:spPr>
          <a:xfrm>
            <a:off x="457200" y="908720"/>
            <a:ext cx="8229600" cy="468052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88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Herzlich </a:t>
            </a:r>
            <a:br>
              <a:rPr lang="de-AT" sz="88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br>
            <a:r>
              <a:rPr lang="de-AT" sz="88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willkommen</a:t>
            </a:r>
          </a:p>
          <a:p>
            <a:r>
              <a:rPr lang="de-AT" sz="88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zum</a:t>
            </a:r>
          </a:p>
          <a:p>
            <a:r>
              <a:rPr lang="de-AT" sz="88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Kamingespräch</a:t>
            </a:r>
            <a:endParaRPr lang="de-DE" sz="88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250683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7" name="Textfeld 6"/>
          <p:cNvSpPr txBox="1"/>
          <p:nvPr/>
        </p:nvSpPr>
        <p:spPr>
          <a:xfrm>
            <a:off x="3563888" y="73069"/>
            <a:ext cx="5524446" cy="6740307"/>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Stephan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Laczkfi</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stammte aus dem Geschlecht der Herman aus Nürnberg, deren Ahnen 995 aus Bayern nach Ungarn gekommen waren. Nach dem Familiengründer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Laczk</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wurden seine Nachkommen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Laczkfi</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genannt. Stephan I. zog mit König Karl in den Krieg nach Neapel und wurde dafür von König Ludwig gelobt (siehe Urkunde) und mit Lehen und Titeln überhäuft. Durch seine Konkurrenz zu Ludwigs Nachfolger Sigismund fiel er in Ungnade und wurde 1397 als Verräter geköpft.</a:t>
            </a: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In der Urkunde vom 30. Juni 1347 hebt König Ludwig die Verdienste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Laczkfis</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hervor: Erbauung der Burg Hornstein, Eroberung von Lockenhaus, Gefangennahme des österreichischen Heerführers Puchheim und seinen Einsatz in den Kämpfen gegen verschiedenste Feinde des Reichs.</a:t>
            </a:r>
          </a:p>
          <a:p>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 In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metis</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regnis</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nostri</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quendam</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montem</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quem</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Theotoni</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detibant</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ab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eisdem</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occupando</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rgbClr val="FF0000"/>
                </a:solidFill>
                <a:effectLst>
                  <a:outerShdw blurRad="38100" dist="38100" dir="2700000" algn="tl">
                    <a:srgbClr val="000000">
                      <a:alpha val="43137"/>
                    </a:srgbClr>
                  </a:outerShdw>
                </a:effectLst>
                <a:latin typeface="Lucida Sans" panose="020B0602030504020204" pitchFamily="34" charset="0"/>
              </a:rPr>
              <a:t>castrum</a:t>
            </a:r>
            <a:r>
              <a:rPr lang="de-A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rgbClr val="FF0000"/>
                </a:solidFill>
                <a:effectLst>
                  <a:outerShdw blurRad="38100" dist="38100" dir="2700000" algn="tl">
                    <a:srgbClr val="000000">
                      <a:alpha val="43137"/>
                    </a:srgbClr>
                  </a:outerShdw>
                </a:effectLst>
                <a:latin typeface="Lucida Sans" panose="020B0602030504020204" pitchFamily="34" charset="0"/>
              </a:rPr>
              <a:t>Zorwkw</a:t>
            </a:r>
            <a:r>
              <a:rPr lang="de-A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construxit</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contra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Teotonicos</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in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eodem</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monte</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55798"/>
            <a:ext cx="3168352" cy="4570737"/>
          </a:xfrm>
          <a:prstGeom prst="rect">
            <a:avLst/>
          </a:prstGeom>
          <a:ln>
            <a:solidFill>
              <a:schemeClr val="accent1"/>
            </a:solidFill>
          </a:ln>
        </p:spPr>
      </p:pic>
    </p:spTree>
    <p:extLst>
      <p:ext uri="{BB962C8B-B14F-4D97-AF65-F5344CB8AC3E}">
        <p14:creationId xmlns:p14="http://schemas.microsoft.com/office/powerpoint/2010/main" val="42096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2627784" y="188640"/>
            <a:ext cx="3456384" cy="42661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Urkunde Ludwigs vom 30.06.1347</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60" y="692696"/>
            <a:ext cx="7589364" cy="5848685"/>
          </a:xfrm>
          <a:prstGeom prst="rect">
            <a:avLst/>
          </a:prstGeom>
          <a:ln>
            <a:solidFill>
              <a:schemeClr val="accent1"/>
            </a:solidFill>
          </a:ln>
        </p:spPr>
      </p:pic>
    </p:spTree>
    <p:extLst>
      <p:ext uri="{BB962C8B-B14F-4D97-AF65-F5344CB8AC3E}">
        <p14:creationId xmlns:p14="http://schemas.microsoft.com/office/powerpoint/2010/main" val="27310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8346" y="175865"/>
            <a:ext cx="9143999" cy="2586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Weinprivilegien</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1372- 1396</a:t>
            </a:r>
          </a:p>
        </p:txBody>
      </p:sp>
      <p:sp>
        <p:nvSpPr>
          <p:cNvPr id="2" name="Textfeld 1"/>
          <p:cNvSpPr txBox="1"/>
          <p:nvPr/>
        </p:nvSpPr>
        <p:spPr>
          <a:xfrm flipH="1">
            <a:off x="8347" y="2762715"/>
            <a:ext cx="9143998" cy="3970318"/>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Bereits im 13. Jahrhundert erwarben Niederösterreicher Weingärten in Westungarn. Damit ergab sich die Problematik, ob diese Weinbauern ihren „ungarischen“ Wein abgabenfrei nach Österreich einführen durften. </a:t>
            </a: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Das erste Einfuhrverbot für Weine aus Ungarn stammt von Herzog Albrecht II. aus 1338. Herzog Albrecht III. erneuerte es 1372, schloss aber jene Österreicher, die ihre Weingärten in Ungarn besaßen, davon aus. </a:t>
            </a: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Die Verbote wurden jedoch auch durch Privilegien aufgeweicht, so durch das Privileg von König Ludwig für die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Kanizsai</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und somit die Herrschaft Hornstein 1372. Der hier erzeugte Wein durfte bis nach Mähren, Böhmen und Polen verkauft werden. 1395 und 1396 wurde dieses Privileg von König Sigismund bestätigt.</a:t>
            </a:r>
            <a:endParaRPr lang="de-DE"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endParaRPr lang="de-DE" dirty="0"/>
          </a:p>
        </p:txBody>
      </p:sp>
    </p:spTree>
    <p:extLst>
      <p:ext uri="{BB962C8B-B14F-4D97-AF65-F5344CB8AC3E}">
        <p14:creationId xmlns:p14="http://schemas.microsoft.com/office/powerpoint/2010/main" val="8536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683568" y="1559511"/>
            <a:ext cx="2520280" cy="4266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Sigismund 1368-1437 </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7" name="Titel 1"/>
          <p:cNvSpPr txBox="1">
            <a:spLocks/>
          </p:cNvSpPr>
          <p:nvPr/>
        </p:nvSpPr>
        <p:spPr>
          <a:xfrm>
            <a:off x="6012160" y="5033246"/>
            <a:ext cx="2232248" cy="4266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Ludwig 1342-1382</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86" y="2070780"/>
            <a:ext cx="3106285" cy="4531186"/>
          </a:xfrm>
          <a:prstGeom prst="rect">
            <a:avLst/>
          </a:prstGeom>
          <a:ln>
            <a:solidFill>
              <a:schemeClr val="accent1"/>
            </a:solidFill>
          </a:ln>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380" y="624556"/>
            <a:ext cx="3538195" cy="4210744"/>
          </a:xfrm>
          <a:prstGeom prst="rect">
            <a:avLst/>
          </a:prstGeom>
          <a:ln>
            <a:solidFill>
              <a:schemeClr val="accent1"/>
            </a:solidFill>
          </a:ln>
        </p:spPr>
      </p:pic>
    </p:spTree>
    <p:extLst>
      <p:ext uri="{BB962C8B-B14F-4D97-AF65-F5344CB8AC3E}">
        <p14:creationId xmlns:p14="http://schemas.microsoft.com/office/powerpoint/2010/main" val="11794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2915816" y="213743"/>
            <a:ext cx="3456384" cy="42661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Urkunde Sigismund 9.12.1395</a:t>
            </a:r>
          </a:p>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(Bestätigung des Privilegs von 1372)</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3" name="Textfeld 2"/>
          <p:cNvSpPr txBox="1"/>
          <p:nvPr/>
        </p:nvSpPr>
        <p:spPr>
          <a:xfrm>
            <a:off x="1" y="4492661"/>
            <a:ext cx="9143999" cy="2308324"/>
          </a:xfrm>
          <a:prstGeom prst="rect">
            <a:avLst/>
          </a:prstGeom>
          <a:noFill/>
        </p:spPr>
        <p:txBody>
          <a:bodyPr wrap="square" rtlCol="0">
            <a:spAutoFit/>
          </a:bodyPr>
          <a:lstStyle/>
          <a:p>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ad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castrum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ipsorum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Zarwkew</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appellatum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pertinencium</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in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nostre</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maiestatis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veniens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conspectum</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exhibuit</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nobis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quasdam</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literas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patentes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olym</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excelsi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principis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domini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Lodovici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regis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Hungarie</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laudande</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memoris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patris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soceri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nostri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carissimi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suo</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vltimo</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maiori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autentico</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sigillo</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consignatus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quibus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mediantibus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idem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dominus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Lodovicus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rex</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ipsis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populis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ex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gracia</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speciali</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hanc</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prerogativam</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annuisse</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perhibetur</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ut</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ipsi</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populi</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vina</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eorum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propris</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venditioni</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exponenda</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de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regno</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nostro</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Hungarie</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ad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Moraviam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Bohemiam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et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Poloniam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ad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instar</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civium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nostrorum</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de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Sopronio</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deducere</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et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dedici</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facere</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pacifice</a:t>
            </a:r>
            <a:r>
              <a:rPr lang="de-AT" sz="1600"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possint</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absque</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ullo</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impedimento</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atque</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queant</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rite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confectas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tenoris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subsequentis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endParaRPr lang="de-DE"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882165"/>
            <a:ext cx="5004048" cy="3553481"/>
          </a:xfrm>
          <a:prstGeom prst="rect">
            <a:avLst/>
          </a:prstGeom>
          <a:ln>
            <a:solidFill>
              <a:schemeClr val="accent1"/>
            </a:solidFill>
          </a:ln>
        </p:spPr>
      </p:pic>
    </p:spTree>
    <p:extLst>
      <p:ext uri="{BB962C8B-B14F-4D97-AF65-F5344CB8AC3E}">
        <p14:creationId xmlns:p14="http://schemas.microsoft.com/office/powerpoint/2010/main" val="40195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4431977" y="482110"/>
            <a:ext cx="4712024" cy="489110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Stephan </a:t>
            </a:r>
            <a:r>
              <a:rPr lang="de-AT" sz="54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Kanizsai</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an die Stadt </a:t>
            </a:r>
            <a:r>
              <a:rPr lang="de-AT" sz="54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Ödenburg</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19.7.1413</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67" y="407742"/>
            <a:ext cx="4109409" cy="5039841"/>
          </a:xfrm>
          <a:prstGeom prst="rect">
            <a:avLst/>
          </a:prstGeom>
          <a:ln>
            <a:solidFill>
              <a:schemeClr val="accent1"/>
            </a:solidFill>
          </a:ln>
        </p:spPr>
      </p:pic>
    </p:spTree>
    <p:extLst>
      <p:ext uri="{BB962C8B-B14F-4D97-AF65-F5344CB8AC3E}">
        <p14:creationId xmlns:p14="http://schemas.microsoft.com/office/powerpoint/2010/main" val="16297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52" y="195973"/>
            <a:ext cx="8800695" cy="4645720"/>
          </a:xfrm>
          <a:prstGeom prst="rect">
            <a:avLst/>
          </a:prstGeom>
          <a:ln>
            <a:solidFill>
              <a:schemeClr val="accent1"/>
            </a:solidFill>
          </a:ln>
        </p:spPr>
      </p:pic>
      <p:sp>
        <p:nvSpPr>
          <p:cNvPr id="6" name="Textfeld 5"/>
          <p:cNvSpPr txBox="1"/>
          <p:nvPr/>
        </p:nvSpPr>
        <p:spPr>
          <a:xfrm>
            <a:off x="31018" y="5229200"/>
            <a:ext cx="9144000" cy="1477328"/>
          </a:xfrm>
          <a:prstGeom prst="rect">
            <a:avLst/>
          </a:prstGeom>
          <a:noFill/>
        </p:spPr>
        <p:txBody>
          <a:bodyPr wrap="square" rtlCol="0">
            <a:spAutoFit/>
          </a:bodyPr>
          <a:lstStyle/>
          <a:p>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Geben</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im</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Harrenstain</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dez</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mitichen</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nach</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Margarethe</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virginis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anno etc. XIII.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Graff</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Stephann</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czw</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dem</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Harrenstain</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an Bürgermeister, Richter und Rat der Stadt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Ödenburg</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mit der Bitte, einen Gefangenen des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Bgm</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Siebenhirter</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nicht zu richten (töten).</a:t>
            </a:r>
          </a:p>
        </p:txBody>
      </p:sp>
    </p:spTree>
    <p:extLst>
      <p:ext uri="{BB962C8B-B14F-4D97-AF65-F5344CB8AC3E}">
        <p14:creationId xmlns:p14="http://schemas.microsoft.com/office/powerpoint/2010/main" val="239494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1" y="482110"/>
            <a:ext cx="9143999" cy="4891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Johanns,</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des Richters von </a:t>
            </a:r>
            <a:r>
              <a:rPr lang="de-AT" sz="54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Hornstain</a:t>
            </a:r>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1412</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32690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216" y="169022"/>
            <a:ext cx="6867568" cy="5211650"/>
          </a:xfrm>
          <a:prstGeom prst="rect">
            <a:avLst/>
          </a:prstGeom>
          <a:ln>
            <a:solidFill>
              <a:schemeClr val="accent1"/>
            </a:solidFill>
          </a:ln>
        </p:spPr>
      </p:pic>
      <p:sp>
        <p:nvSpPr>
          <p:cNvPr id="6" name="Textfeld 5"/>
          <p:cNvSpPr txBox="1"/>
          <p:nvPr/>
        </p:nvSpPr>
        <p:spPr>
          <a:xfrm>
            <a:off x="1" y="5380672"/>
            <a:ext cx="9144000" cy="1477328"/>
          </a:xfrm>
          <a:prstGeom prst="rect">
            <a:avLst/>
          </a:prstGeom>
          <a:noFill/>
        </p:spPr>
        <p:txBody>
          <a:bodyPr wrap="square" rtlCol="0">
            <a:spAutoFit/>
          </a:bodyPr>
          <a:lstStyle/>
          <a:p>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Der</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priff</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ist</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geben</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des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mantags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nach</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Sand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Niclas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tag</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Von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mir</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Hans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richtter</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und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dy</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gemain</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vom</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Harnstain</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an den Richter der Stadt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Ödenburg</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mit der Bitte, einen Streit zwischen Graf Stephan und Hans von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Antau</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zu schlichten.</a:t>
            </a:r>
          </a:p>
        </p:txBody>
      </p:sp>
    </p:spTree>
    <p:extLst>
      <p:ext uri="{BB962C8B-B14F-4D97-AF65-F5344CB8AC3E}">
        <p14:creationId xmlns:p14="http://schemas.microsoft.com/office/powerpoint/2010/main" val="222295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160756" y="1196752"/>
            <a:ext cx="5076055" cy="489110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des Kastellans</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von Graf </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Emmerich </a:t>
            </a:r>
            <a:r>
              <a:rPr lang="de-AT" sz="54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Kanizsai</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2.2. 1436</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299" y="1317146"/>
            <a:ext cx="4044031" cy="5396838"/>
          </a:xfrm>
          <a:prstGeom prst="rect">
            <a:avLst/>
          </a:prstGeom>
          <a:ln>
            <a:solidFill>
              <a:schemeClr val="accent1"/>
            </a:solidFill>
          </a:ln>
        </p:spPr>
      </p:pic>
    </p:spTree>
    <p:extLst>
      <p:ext uri="{BB962C8B-B14F-4D97-AF65-F5344CB8AC3E}">
        <p14:creationId xmlns:p14="http://schemas.microsoft.com/office/powerpoint/2010/main" val="419347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8"/>
            <a:ext cx="9143999" cy="6858688"/>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1" y="482110"/>
            <a:ext cx="9143999" cy="55391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Hornstein </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in </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Urkunden</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und</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Landkarten</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2" name="Textfeld 1"/>
          <p:cNvSpPr txBox="1"/>
          <p:nvPr/>
        </p:nvSpPr>
        <p:spPr>
          <a:xfrm>
            <a:off x="2771800" y="6178034"/>
            <a:ext cx="3756156" cy="523220"/>
          </a:xfrm>
          <a:prstGeom prst="rect">
            <a:avLst/>
          </a:prstGeom>
          <a:noFill/>
        </p:spPr>
        <p:txBody>
          <a:bodyPr wrap="none" rtlCol="0">
            <a:spAutoFit/>
          </a:bodyPr>
          <a:lstStyle/>
          <a:p>
            <a:pPr algn="ctr"/>
            <a:r>
              <a:rPr lang="de-AT" sz="2800"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12. September 2017</a:t>
            </a:r>
            <a:endParaRPr lang="de-AT" sz="2800" dirty="0">
              <a:solidFill>
                <a:schemeClr val="accent2">
                  <a:lumMod val="50000"/>
                </a:schemeClr>
              </a:solidFill>
              <a:latin typeface="Lucida Sans" panose="020B0602030504020204" pitchFamily="34" charset="0"/>
            </a:endParaRPr>
          </a:p>
        </p:txBody>
      </p:sp>
    </p:spTree>
    <p:extLst>
      <p:ext uri="{BB962C8B-B14F-4D97-AF65-F5344CB8AC3E}">
        <p14:creationId xmlns:p14="http://schemas.microsoft.com/office/powerpoint/2010/main" val="38246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72" y="340112"/>
            <a:ext cx="7162256" cy="5040560"/>
          </a:xfrm>
          <a:prstGeom prst="rect">
            <a:avLst/>
          </a:prstGeom>
          <a:ln>
            <a:solidFill>
              <a:schemeClr val="accent1"/>
            </a:solidFill>
          </a:ln>
        </p:spPr>
      </p:pic>
      <p:sp>
        <p:nvSpPr>
          <p:cNvPr id="6" name="Textfeld 5"/>
          <p:cNvSpPr txBox="1"/>
          <p:nvPr/>
        </p:nvSpPr>
        <p:spPr>
          <a:xfrm>
            <a:off x="1" y="5380672"/>
            <a:ext cx="9144000" cy="1477328"/>
          </a:xfrm>
          <a:prstGeom prst="rect">
            <a:avLst/>
          </a:prstGeom>
          <a:noFill/>
        </p:spPr>
        <p:txBody>
          <a:bodyPr wrap="square" rtlCol="0">
            <a:spAutoFit/>
          </a:bodyPr>
          <a:lstStyle/>
          <a:p>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Datum </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in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dicta</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Harrenstuan</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proprie manu, in festo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Purificationis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Marie, …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Bendictus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de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Bucha</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castellanus</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Emerici</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groff</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in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Harrenstain</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an Richter und Rat der Stadt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Ödenburg</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mit der Bitte, einen Streit um einen Ochsenhandel zu schlichten.</a:t>
            </a:r>
          </a:p>
        </p:txBody>
      </p:sp>
    </p:spTree>
    <p:extLst>
      <p:ext uri="{BB962C8B-B14F-4D97-AF65-F5344CB8AC3E}">
        <p14:creationId xmlns:p14="http://schemas.microsoft.com/office/powerpoint/2010/main" val="352677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4145891" y="1796230"/>
            <a:ext cx="5004047" cy="38164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Kaiser Friedrichs III</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27.1. 1444</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8" name="Grafik 7">
            <a:extLst>
              <a:ext uri="{FF2B5EF4-FFF2-40B4-BE49-F238E27FC236}">
                <a16:creationId xmlns:a16="http://schemas.microsoft.com/office/drawing/2014/main" id="{767BCA0F-EC45-4334-A2F6-FE9DC0D64A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08" y="274340"/>
            <a:ext cx="4028798" cy="6309320"/>
          </a:xfrm>
          <a:prstGeom prst="rect">
            <a:avLst/>
          </a:prstGeom>
          <a:ln>
            <a:solidFill>
              <a:schemeClr val="accent1"/>
            </a:solidFill>
          </a:ln>
        </p:spPr>
      </p:pic>
    </p:spTree>
    <p:extLst>
      <p:ext uri="{BB962C8B-B14F-4D97-AF65-F5344CB8AC3E}">
        <p14:creationId xmlns:p14="http://schemas.microsoft.com/office/powerpoint/2010/main" val="219371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extfeld 5"/>
          <p:cNvSpPr txBox="1"/>
          <p:nvPr/>
        </p:nvSpPr>
        <p:spPr>
          <a:xfrm>
            <a:off x="3558" y="188640"/>
            <a:ext cx="9144000" cy="923330"/>
          </a:xfrm>
          <a:prstGeom prst="rect">
            <a:avLst/>
          </a:prstGeom>
          <a:noFill/>
        </p:spPr>
        <p:txBody>
          <a:bodyPr wrap="square" rtlCol="0">
            <a:spAutoFit/>
          </a:bodyPr>
          <a:lstStyle/>
          <a:p>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König Friedrich IV. an den Bürgermeister, Richter, Rath und die Bürger zu Wien: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Kristoff</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von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Liechtenstain</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von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Nicolspurg</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 hat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heint</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in der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nacht</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aus unsrer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stadt</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aus das </a:t>
            </a:r>
            <a:r>
              <a:rPr lang="de-AT" b="1" i="1" dirty="0" err="1">
                <a:solidFill>
                  <a:srgbClr val="FF0000"/>
                </a:solidFill>
                <a:effectLst>
                  <a:outerShdw blurRad="38100" dist="38100" dir="2700000" algn="tl">
                    <a:srgbClr val="000000">
                      <a:alpha val="43137"/>
                    </a:srgbClr>
                  </a:outerShdw>
                </a:effectLst>
                <a:latin typeface="Lucida Sans" panose="020B0602030504020204" pitchFamily="34" charset="0"/>
              </a:rPr>
              <a:t>geslos</a:t>
            </a:r>
            <a:r>
              <a:rPr lang="de-AT" b="1" i="1" dirty="0">
                <a:solidFill>
                  <a:srgbClr val="FF0000"/>
                </a:solidFill>
                <a:effectLst>
                  <a:outerShdw blurRad="38100" dist="38100" dir="2700000" algn="tl">
                    <a:srgbClr val="000000">
                      <a:alpha val="43137"/>
                    </a:srgbClr>
                  </a:outerShdw>
                </a:effectLst>
                <a:latin typeface="Lucida Sans" panose="020B0602030504020204" pitchFamily="34" charset="0"/>
              </a:rPr>
              <a:t> und </a:t>
            </a:r>
            <a:r>
              <a:rPr lang="de-AT" b="1" i="1" dirty="0" err="1">
                <a:solidFill>
                  <a:srgbClr val="FF0000"/>
                </a:solidFill>
                <a:effectLst>
                  <a:outerShdw blurRad="38100" dist="38100" dir="2700000" algn="tl">
                    <a:srgbClr val="000000">
                      <a:alpha val="43137"/>
                    </a:srgbClr>
                  </a:outerShdw>
                </a:effectLst>
                <a:latin typeface="Lucida Sans" panose="020B0602030504020204" pitchFamily="34" charset="0"/>
              </a:rPr>
              <a:t>vesten</a:t>
            </a:r>
            <a:r>
              <a:rPr lang="de-A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rgbClr val="FF0000"/>
                </a:solidFill>
                <a:effectLst>
                  <a:outerShdw blurRad="38100" dist="38100" dir="2700000" algn="tl">
                    <a:srgbClr val="000000">
                      <a:alpha val="43137"/>
                    </a:srgbClr>
                  </a:outerShdw>
                </a:effectLst>
                <a:latin typeface="Lucida Sans" panose="020B0602030504020204" pitchFamily="34" charset="0"/>
              </a:rPr>
              <a:t>Harrenstain</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ersteigen lassen. </a:t>
            </a:r>
          </a:p>
        </p:txBody>
      </p:sp>
      <p:pic>
        <p:nvPicPr>
          <p:cNvPr id="7" name="Grafik 6">
            <a:extLst>
              <a:ext uri="{FF2B5EF4-FFF2-40B4-BE49-F238E27FC236}">
                <a16:creationId xmlns:a16="http://schemas.microsoft.com/office/drawing/2014/main" id="{1C33FE69-ACFA-4BCF-B4FC-DC29D5C25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865" y="1301390"/>
            <a:ext cx="7601559" cy="5439978"/>
          </a:xfrm>
          <a:prstGeom prst="rect">
            <a:avLst/>
          </a:prstGeom>
          <a:ln>
            <a:solidFill>
              <a:schemeClr val="accent1"/>
            </a:solidFill>
          </a:ln>
        </p:spPr>
      </p:pic>
    </p:spTree>
    <p:extLst>
      <p:ext uri="{BB962C8B-B14F-4D97-AF65-F5344CB8AC3E}">
        <p14:creationId xmlns:p14="http://schemas.microsoft.com/office/powerpoint/2010/main" val="111484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0" y="1556792"/>
            <a:ext cx="5004047" cy="38164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Brief </a:t>
            </a:r>
            <a:r>
              <a:rPr lang="de-AT" sz="54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János</a:t>
            </a:r>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54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Hunyádi</a:t>
            </a:r>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21.11. 1446</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60648"/>
            <a:ext cx="3602736" cy="6102096"/>
          </a:xfrm>
          <a:prstGeom prst="rect">
            <a:avLst/>
          </a:prstGeom>
          <a:ln>
            <a:solidFill>
              <a:schemeClr val="accent1"/>
            </a:solidFill>
          </a:ln>
        </p:spPr>
      </p:pic>
    </p:spTree>
    <p:extLst>
      <p:ext uri="{BB962C8B-B14F-4D97-AF65-F5344CB8AC3E}">
        <p14:creationId xmlns:p14="http://schemas.microsoft.com/office/powerpoint/2010/main" val="160493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3235"/>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7" name="Textfeld 6"/>
          <p:cNvSpPr txBox="1"/>
          <p:nvPr/>
        </p:nvSpPr>
        <p:spPr>
          <a:xfrm>
            <a:off x="-26104" y="4821910"/>
            <a:ext cx="9143999" cy="2031325"/>
          </a:xfrm>
          <a:prstGeom prst="rect">
            <a:avLst/>
          </a:prstGeom>
          <a:noFill/>
        </p:spPr>
        <p:txBody>
          <a:bodyPr wrap="square" rtlCol="0">
            <a:spAutoFit/>
          </a:bodyPr>
          <a:lstStyle/>
          <a:p>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Datum in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descensu</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nostro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exercituali</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campestri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prope</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castrum</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Zarwkew</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feria seconda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proxima</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ante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festum</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beate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Katherine</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virginis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martyris</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anno domini etc.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XLVIo</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Johann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Hunyád</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Regent des Königreichs Ungarn, richtet am 21.11.1446 einen Brief an Rat und Bürger der Stadt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Ödenburg</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vom Hang der Burg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Zarwkew</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aus seinem Truppenlager</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71" y="150200"/>
            <a:ext cx="8205385" cy="4574944"/>
          </a:xfrm>
          <a:prstGeom prst="rect">
            <a:avLst/>
          </a:prstGeom>
          <a:ln>
            <a:solidFill>
              <a:schemeClr val="accent1"/>
            </a:solidFill>
          </a:ln>
        </p:spPr>
      </p:pic>
    </p:spTree>
    <p:extLst>
      <p:ext uri="{BB962C8B-B14F-4D97-AF65-F5344CB8AC3E}">
        <p14:creationId xmlns:p14="http://schemas.microsoft.com/office/powerpoint/2010/main" val="173173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8"/>
            <a:ext cx="9143999" cy="6858688"/>
          </a:xfrm>
          <a:prstGeom prst="rect">
            <a:avLst/>
          </a:prstGeom>
        </p:spPr>
      </p:pic>
      <p:sp>
        <p:nvSpPr>
          <p:cNvPr id="6" name="Titel 1"/>
          <p:cNvSpPr txBox="1">
            <a:spLocks/>
          </p:cNvSpPr>
          <p:nvPr/>
        </p:nvSpPr>
        <p:spPr>
          <a:xfrm>
            <a:off x="1" y="482110"/>
            <a:ext cx="9143999" cy="20827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Kartendarstellungen</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ab 1567</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2" name="Textfeld 1"/>
          <p:cNvSpPr txBox="1"/>
          <p:nvPr/>
        </p:nvSpPr>
        <p:spPr>
          <a:xfrm>
            <a:off x="16312" y="1978798"/>
            <a:ext cx="9143999" cy="3693319"/>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Karten dienen der räumliche Orientierung sowie der Navigation zu Lande, im Wasser und in der Luft. Sie wurden häufig zur militärischen Verwendung verfasst.  </a:t>
            </a: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Die ältesten Landkarten wurden um 150 nach Christus im Atlas des Claudius Ptolemäus von Alexandria abgebildet. </a:t>
            </a: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Um 375 nach Christus erschien in Rom die Tabula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Peutingeriana</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eine militärische Straßenkarte des Römischen Reiches.</a:t>
            </a: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Wolfgang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Lazius</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war Leibarzt von Kaiser Ferdinand I. und Kartograf. Zwischen 1536 und 1541 war er Militärarzt in Ungarn und fertigte eine ganze Reihe von Karten über Ungarn und Österreich an. Diese dienten den späteren  Kartografen als Grundlage und wurden oft ohne viele Änderungen kopiert. 1567 ist Hornstein erstmals verzeichnet. </a:t>
            </a:r>
            <a:endParaRPr lang="de-DE"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23055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331640" y="23416"/>
            <a:ext cx="6336704"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Ausschnitt Mathias </a:t>
            </a:r>
            <a:r>
              <a:rPr lang="de-AT" sz="1600" b="1" dirty="0" err="1">
                <a:solidFill>
                  <a:schemeClr val="accent2">
                    <a:lumMod val="50000"/>
                  </a:schemeClr>
                </a:solidFill>
                <a:latin typeface="High Tower Text" panose="02040502050506030303" pitchFamily="18" charset="0"/>
              </a:rPr>
              <a:t>Zündt</a:t>
            </a:r>
            <a:r>
              <a:rPr lang="de-AT" sz="1600" b="1" dirty="0">
                <a:solidFill>
                  <a:schemeClr val="accent2">
                    <a:lumMod val="50000"/>
                  </a:schemeClr>
                </a:solidFill>
                <a:latin typeface="High Tower Text" panose="02040502050506030303" pitchFamily="18" charset="0"/>
              </a:rPr>
              <a:t>: Nova </a:t>
            </a:r>
            <a:r>
              <a:rPr lang="de-AT" sz="1600" b="1" dirty="0" err="1">
                <a:solidFill>
                  <a:schemeClr val="accent2">
                    <a:lumMod val="50000"/>
                  </a:schemeClr>
                </a:solidFill>
                <a:latin typeface="High Tower Text" panose="02040502050506030303" pitchFamily="18" charset="0"/>
              </a:rPr>
              <a:t>Totius</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Hungariae</a:t>
            </a:r>
            <a:r>
              <a:rPr lang="de-AT" sz="1600" b="1" dirty="0">
                <a:solidFill>
                  <a:schemeClr val="accent2">
                    <a:lumMod val="50000"/>
                  </a:schemeClr>
                </a:solidFill>
                <a:latin typeface="High Tower Text" panose="02040502050506030303" pitchFamily="18" charset="0"/>
              </a:rPr>
              <a:t>. Nürnberg 1567</a:t>
            </a: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76672"/>
            <a:ext cx="8352928" cy="6168316"/>
          </a:xfrm>
          <a:prstGeom prst="rect">
            <a:avLst/>
          </a:prstGeom>
          <a:ln>
            <a:solidFill>
              <a:schemeClr val="accent1"/>
            </a:solidFill>
          </a:ln>
        </p:spPr>
      </p:pic>
    </p:spTree>
    <p:extLst>
      <p:ext uri="{BB962C8B-B14F-4D97-AF65-F5344CB8AC3E}">
        <p14:creationId xmlns:p14="http://schemas.microsoft.com/office/powerpoint/2010/main" val="1110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835696" y="151810"/>
            <a:ext cx="6480720" cy="338554"/>
          </a:xfrm>
          <a:prstGeom prst="rect">
            <a:avLst/>
          </a:prstGeom>
          <a:noFill/>
        </p:spPr>
        <p:txBody>
          <a:bodyPr wrap="square" rtlCol="0">
            <a:spAutoFit/>
          </a:bodyPr>
          <a:lstStyle/>
          <a:p>
            <a:r>
              <a:rPr lang="de-AT" sz="1600" b="1" dirty="0">
                <a:solidFill>
                  <a:schemeClr val="accent4">
                    <a:lumMod val="50000"/>
                  </a:schemeClr>
                </a:solidFill>
                <a:latin typeface="High Tower Text" panose="02040502050506030303" pitchFamily="18" charset="0"/>
              </a:rPr>
              <a:t>Ausschnitt Wolfgang </a:t>
            </a:r>
            <a:r>
              <a:rPr lang="de-AT" sz="1600" b="1" dirty="0" err="1">
                <a:solidFill>
                  <a:schemeClr val="accent4">
                    <a:lumMod val="50000"/>
                  </a:schemeClr>
                </a:solidFill>
                <a:latin typeface="High Tower Text" panose="02040502050506030303" pitchFamily="18" charset="0"/>
              </a:rPr>
              <a:t>Lazius</a:t>
            </a:r>
            <a:r>
              <a:rPr lang="de-AT" sz="1600" b="1" dirty="0">
                <a:solidFill>
                  <a:schemeClr val="accent4">
                    <a:lumMod val="50000"/>
                  </a:schemeClr>
                </a:solidFill>
                <a:latin typeface="High Tower Text" panose="02040502050506030303" pitchFamily="18" charset="0"/>
              </a:rPr>
              <a:t>: </a:t>
            </a:r>
            <a:r>
              <a:rPr lang="de-AT" sz="1600" b="1" dirty="0" err="1">
                <a:solidFill>
                  <a:schemeClr val="accent4">
                    <a:lumMod val="50000"/>
                  </a:schemeClr>
                </a:solidFill>
                <a:latin typeface="High Tower Text" panose="02040502050506030303" pitchFamily="18" charset="0"/>
              </a:rPr>
              <a:t>Austriae</a:t>
            </a:r>
            <a:r>
              <a:rPr lang="de-AT" sz="1600" b="1" dirty="0">
                <a:solidFill>
                  <a:schemeClr val="accent4">
                    <a:lumMod val="50000"/>
                  </a:schemeClr>
                </a:solidFill>
                <a:latin typeface="High Tower Text" panose="02040502050506030303" pitchFamily="18" charset="0"/>
              </a:rPr>
              <a:t> </a:t>
            </a:r>
            <a:r>
              <a:rPr lang="de-AT" sz="1600" b="1" dirty="0" err="1">
                <a:solidFill>
                  <a:schemeClr val="accent4">
                    <a:lumMod val="50000"/>
                  </a:schemeClr>
                </a:solidFill>
                <a:latin typeface="High Tower Text" panose="02040502050506030303" pitchFamily="18" charset="0"/>
              </a:rPr>
              <a:t>Ducatus</a:t>
            </a:r>
            <a:r>
              <a:rPr lang="de-AT" sz="1600" b="1" dirty="0">
                <a:solidFill>
                  <a:schemeClr val="accent4">
                    <a:lumMod val="50000"/>
                  </a:schemeClr>
                </a:solidFill>
                <a:latin typeface="High Tower Text" panose="02040502050506030303" pitchFamily="18" charset="0"/>
              </a:rPr>
              <a:t> </a:t>
            </a:r>
            <a:r>
              <a:rPr lang="de-AT" sz="1600" b="1" dirty="0" err="1">
                <a:solidFill>
                  <a:schemeClr val="accent4">
                    <a:lumMod val="50000"/>
                  </a:schemeClr>
                </a:solidFill>
                <a:latin typeface="High Tower Text" panose="02040502050506030303" pitchFamily="18" charset="0"/>
              </a:rPr>
              <a:t>Chorographia</a:t>
            </a:r>
            <a:r>
              <a:rPr lang="de-AT" sz="1600" b="1" dirty="0">
                <a:solidFill>
                  <a:schemeClr val="accent4">
                    <a:lumMod val="50000"/>
                  </a:schemeClr>
                </a:solidFill>
                <a:latin typeface="High Tower Text" panose="02040502050506030303" pitchFamily="18" charset="0"/>
              </a:rPr>
              <a:t> 1573</a:t>
            </a:r>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68" y="1340768"/>
            <a:ext cx="8730461" cy="4988835"/>
          </a:xfrm>
          <a:prstGeom prst="rect">
            <a:avLst/>
          </a:prstGeom>
          <a:ln>
            <a:solidFill>
              <a:schemeClr val="accent1"/>
            </a:solidFill>
          </a:ln>
        </p:spPr>
      </p:pic>
    </p:spTree>
    <p:extLst>
      <p:ext uri="{BB962C8B-B14F-4D97-AF65-F5344CB8AC3E}">
        <p14:creationId xmlns:p14="http://schemas.microsoft.com/office/powerpoint/2010/main" val="23705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907704" y="332656"/>
            <a:ext cx="5817558"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Hendrik </a:t>
            </a:r>
            <a:r>
              <a:rPr lang="de-AT" sz="1600" b="1" dirty="0" err="1">
                <a:solidFill>
                  <a:schemeClr val="accent2">
                    <a:lumMod val="50000"/>
                  </a:schemeClr>
                </a:solidFill>
                <a:latin typeface="High Tower Text" panose="02040502050506030303" pitchFamily="18" charset="0"/>
              </a:rPr>
              <a:t>Hondius</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Regni</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Hungariae</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Descriptio</a:t>
            </a:r>
            <a:r>
              <a:rPr lang="de-AT" sz="1600" b="1" dirty="0">
                <a:solidFill>
                  <a:schemeClr val="accent2">
                    <a:lumMod val="50000"/>
                  </a:schemeClr>
                </a:solidFill>
                <a:latin typeface="High Tower Text" panose="02040502050506030303" pitchFamily="18" charset="0"/>
              </a:rPr>
              <a:t>. Wien 1627</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30" y="1407376"/>
            <a:ext cx="9158529" cy="5450623"/>
          </a:xfrm>
          <a:prstGeom prst="rect">
            <a:avLst/>
          </a:prstGeom>
          <a:ln>
            <a:solidFill>
              <a:schemeClr val="tx1"/>
            </a:solidFill>
          </a:ln>
        </p:spPr>
      </p:pic>
    </p:spTree>
    <p:extLst>
      <p:ext uri="{BB962C8B-B14F-4D97-AF65-F5344CB8AC3E}">
        <p14:creationId xmlns:p14="http://schemas.microsoft.com/office/powerpoint/2010/main" val="129914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1" y="482110"/>
            <a:ext cx="9143999" cy="4891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Markterhebung</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1651</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16439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8"/>
            <a:ext cx="9143999" cy="6858688"/>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5" y="440667"/>
            <a:ext cx="3456384" cy="5976665"/>
          </a:xfrm>
          <a:prstGeom prst="rect">
            <a:avLst/>
          </a:prstGeom>
          <a:ln>
            <a:solidFill>
              <a:schemeClr val="accent1"/>
            </a:solidFill>
          </a:ln>
        </p:spPr>
      </p:pic>
      <p:sp>
        <p:nvSpPr>
          <p:cNvPr id="7" name="Textfeld 6"/>
          <p:cNvSpPr txBox="1"/>
          <p:nvPr/>
        </p:nvSpPr>
        <p:spPr>
          <a:xfrm>
            <a:off x="4067944" y="442340"/>
            <a:ext cx="5076055" cy="5078313"/>
          </a:xfrm>
          <a:prstGeom prst="rect">
            <a:avLst/>
          </a:prstGeom>
          <a:noFill/>
        </p:spPr>
        <p:txBody>
          <a:bodyPr wrap="square" rtlCol="0">
            <a:spAutoFit/>
          </a:bodyPr>
          <a:lstStyle/>
          <a:p>
            <a:r>
              <a:rPr lang="de-DE"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Da im Mittelalter fast nur die Mönche in Klöstern des Lesens und Schreibens kundig waren, wurden wichtige Verträge von ihnen in lateinischer Sprache aufgeschrieben und beurkundet. Das Klostersiegel diente als Bestätigung des Wahrheitsgehalts des Vertrags oder der Urkunde. </a:t>
            </a: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V</a:t>
            </a:r>
            <a:r>
              <a:rPr lang="de-DE"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erträge</a:t>
            </a:r>
            <a:r>
              <a:rPr lang="de-DE"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für mehrere Personen wurden kopiert (=händisch abgeschrieben), dabei kam es oft zu Abschreibfehlern – vor allem bei Eigennamen.</a:t>
            </a: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a:t>
            </a:r>
            <a:r>
              <a:rPr lang="de-DE"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 gab keine Rechtschreibregeln, auch nicht für Namen, daher sind immer wieder verschiedene Schreibungen für ein und denselben Namen zu finden.</a:t>
            </a:r>
          </a:p>
        </p:txBody>
      </p:sp>
    </p:spTree>
    <p:extLst>
      <p:ext uri="{BB962C8B-B14F-4D97-AF65-F5344CB8AC3E}">
        <p14:creationId xmlns:p14="http://schemas.microsoft.com/office/powerpoint/2010/main" val="123585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8" name="Textfeld 7"/>
          <p:cNvSpPr txBox="1"/>
          <p:nvPr/>
        </p:nvSpPr>
        <p:spPr>
          <a:xfrm>
            <a:off x="2771800" y="246755"/>
            <a:ext cx="3492388" cy="369332"/>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Marktrecht im Mittelalter</a:t>
            </a:r>
          </a:p>
        </p:txBody>
      </p:sp>
      <p:sp>
        <p:nvSpPr>
          <p:cNvPr id="3" name="Textfeld 2"/>
          <p:cNvSpPr txBox="1"/>
          <p:nvPr/>
        </p:nvSpPr>
        <p:spPr>
          <a:xfrm>
            <a:off x="19721" y="4437112"/>
            <a:ext cx="9143999" cy="2308324"/>
          </a:xfrm>
          <a:prstGeom prst="rect">
            <a:avLst/>
          </a:prstGeom>
          <a:noFill/>
        </p:spPr>
        <p:txBody>
          <a:bodyPr wrap="square" rtlCol="0">
            <a:spAutoFit/>
          </a:bodyPr>
          <a:lstStyle/>
          <a:p>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In der zweiten Hälfte des 13. Jahrhunderts gingen die volle Gerichtsbarkeit, aber auch die Finanzrechte des Königs auf die Grundherren über. Diese erhoben die königlichen Geldsammlungen, trieben den Zehnten ein und übten Zoll- und Marktrechte aus. </a:t>
            </a:r>
          </a:p>
          <a:p>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Nachdem aber auch die Finanzrechte des Königs auf die Grundherren übertragen wurden, waren diese befugt, Markt- und Mautrechte auf ihre Untertanengemeinden zu übertragen. 1371 und 1372 wurden sie von König Ludwig dem Großen der Familie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Kanizsai</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für ihre Besitzungen übertragen.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980728"/>
            <a:ext cx="4896544" cy="3284828"/>
          </a:xfrm>
          <a:prstGeom prst="rect">
            <a:avLst/>
          </a:prstGeom>
          <a:ln>
            <a:solidFill>
              <a:schemeClr val="accent1"/>
            </a:solidFill>
          </a:ln>
        </p:spPr>
      </p:pic>
    </p:spTree>
    <p:extLst>
      <p:ext uri="{BB962C8B-B14F-4D97-AF65-F5344CB8AC3E}">
        <p14:creationId xmlns:p14="http://schemas.microsoft.com/office/powerpoint/2010/main" val="38898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3" name="Textfeld 2"/>
          <p:cNvSpPr txBox="1"/>
          <p:nvPr/>
        </p:nvSpPr>
        <p:spPr>
          <a:xfrm>
            <a:off x="1" y="260648"/>
            <a:ext cx="9143999" cy="2308324"/>
          </a:xfrm>
          <a:prstGeom prst="rect">
            <a:avLst/>
          </a:prstGeom>
          <a:noFill/>
        </p:spPr>
        <p:txBody>
          <a:bodyPr wrap="square" rtlCol="0">
            <a:spAutoFit/>
          </a:bodyPr>
          <a:lstStyle/>
          <a:p>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1364 hatten die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Kanizsai</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die Herrschaft Hornstein von den Wolfurts gekauft; um 1370 verlegten sie ihren Sitz nach Eisenstadt, welches bis 1385 noch zur Herrschaft Hornstein gehörte. Eisenstadt erhielt 1388 als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civitas</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libera</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das Marktrecht. </a:t>
            </a:r>
          </a:p>
          <a:p>
            <a:endPar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Hornstein erhielt dadurch das Marktrecht viel später, nämlich 1651 auf Betreiben des Ferenc </a:t>
            </a:r>
            <a:r>
              <a:rPr lang="de-A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Nádasdy</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der als Grundherr der Herrschaft Hornstein diese wirtschaftlich stärken wollte.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780928"/>
            <a:ext cx="7489166" cy="3725860"/>
          </a:xfrm>
          <a:prstGeom prst="rect">
            <a:avLst/>
          </a:prstGeom>
          <a:ln>
            <a:solidFill>
              <a:schemeClr val="accent1"/>
            </a:solidFill>
          </a:ln>
        </p:spPr>
      </p:pic>
    </p:spTree>
    <p:extLst>
      <p:ext uri="{BB962C8B-B14F-4D97-AF65-F5344CB8AC3E}">
        <p14:creationId xmlns:p14="http://schemas.microsoft.com/office/powerpoint/2010/main" val="11997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8" name="Textfeld 7"/>
          <p:cNvSpPr txBox="1"/>
          <p:nvPr/>
        </p:nvSpPr>
        <p:spPr>
          <a:xfrm>
            <a:off x="2469638" y="44624"/>
            <a:ext cx="3794550" cy="369332"/>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Markterhebungsurkunde 1651</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48680"/>
            <a:ext cx="8640960" cy="6026669"/>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7619" y="4652496"/>
            <a:ext cx="1528759" cy="1556791"/>
          </a:xfrm>
          <a:prstGeom prst="rect">
            <a:avLst/>
          </a:prstGeom>
        </p:spPr>
      </p:pic>
    </p:spTree>
    <p:extLst>
      <p:ext uri="{BB962C8B-B14F-4D97-AF65-F5344CB8AC3E}">
        <p14:creationId xmlns:p14="http://schemas.microsoft.com/office/powerpoint/2010/main" val="35534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ln>
            <a:solidFill>
              <a:schemeClr val="accent1"/>
            </a:solidFill>
          </a:ln>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07504" y="260648"/>
            <a:ext cx="4808952" cy="338554"/>
          </a:xfrm>
          <a:prstGeom prst="rect">
            <a:avLst/>
          </a:prstGeom>
          <a:noFill/>
        </p:spPr>
        <p:txBody>
          <a:bodyPr wrap="square" rtlCol="0">
            <a:spAutoFit/>
          </a:bodyPr>
          <a:lstStyle/>
          <a:p>
            <a:r>
              <a:rPr lang="de-AT" sz="1600" b="1" dirty="0">
                <a:solidFill>
                  <a:schemeClr val="accent2">
                    <a:lumMod val="50000"/>
                  </a:schemeClr>
                </a:solidFill>
                <a:latin typeface="Lucida Sans" panose="020B0602030504020204" pitchFamily="34" charset="0"/>
              </a:rPr>
              <a:t>Porträt und Siegel von Kaiser Ferdinand III.</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92696"/>
            <a:ext cx="3024336" cy="3789054"/>
          </a:xfrm>
          <a:prstGeom prst="rect">
            <a:avLst/>
          </a:prstGeom>
          <a:ln>
            <a:solidFill>
              <a:schemeClr val="accent1"/>
            </a:solidFill>
          </a:ln>
        </p:spPr>
      </p:pic>
      <p:sp>
        <p:nvSpPr>
          <p:cNvPr id="7" name="Textfeld 6"/>
          <p:cNvSpPr txBox="1"/>
          <p:nvPr/>
        </p:nvSpPr>
        <p:spPr>
          <a:xfrm>
            <a:off x="-5707" y="4941168"/>
            <a:ext cx="9143999" cy="1785104"/>
          </a:xfrm>
          <a:prstGeom prst="rect">
            <a:avLst/>
          </a:prstGeom>
          <a:noFill/>
        </p:spPr>
        <p:txBody>
          <a:bodyPr wrap="square" rtlCol="0">
            <a:spAutoFit/>
          </a:bodyPr>
          <a:lstStyle/>
          <a:p>
            <a:r>
              <a:rPr lang="de-DE"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Kaiser Ferdinand III. verleiht dem Franz von </a:t>
            </a:r>
            <a:r>
              <a:rPr lang="de-DE"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Nadasd</a:t>
            </a:r>
            <a:r>
              <a:rPr lang="de-DE"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Graf zu </a:t>
            </a:r>
            <a:r>
              <a:rPr lang="de-DE"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Fogarosch</a:t>
            </a:r>
            <a:r>
              <a:rPr lang="de-DE"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Magister der </a:t>
            </a:r>
            <a:r>
              <a:rPr lang="de-DE"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Curiae</a:t>
            </a:r>
            <a:r>
              <a:rPr lang="de-DE"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Kämmerer, kaiserlicher Rat, drei Jahrmärkte am Mittwoch nach Palmsonntag, am Sonntag vor St. Johann Baptist und am Sonntag vor Christi Geburt und einen Wochenmarkt an jedem Mittwoch in der </a:t>
            </a:r>
            <a:r>
              <a:rPr lang="de-DE" b="1" i="1" dirty="0">
                <a:solidFill>
                  <a:srgbClr val="FF0000"/>
                </a:solidFill>
                <a:effectLst>
                  <a:outerShdw blurRad="38100" dist="38100" dir="2700000" algn="tl">
                    <a:srgbClr val="000000">
                      <a:alpha val="43137"/>
                    </a:srgbClr>
                  </a:outerShdw>
                </a:effectLst>
                <a:latin typeface="Lucida Sans" panose="020B0602030504020204" pitchFamily="34" charset="0"/>
              </a:rPr>
              <a:t>Stadt Hornstein (</a:t>
            </a:r>
            <a:r>
              <a:rPr lang="de-DE" b="1" i="1" dirty="0" err="1">
                <a:solidFill>
                  <a:srgbClr val="FF0000"/>
                </a:solidFill>
                <a:effectLst>
                  <a:outerShdw blurRad="38100" dist="38100" dir="2700000" algn="tl">
                    <a:srgbClr val="000000">
                      <a:alpha val="43137"/>
                    </a:srgbClr>
                  </a:outerShdw>
                </a:effectLst>
                <a:latin typeface="Lucida Sans" panose="020B0602030504020204" pitchFamily="34" charset="0"/>
              </a:rPr>
              <a:t>Szaruke</a:t>
            </a:r>
            <a:r>
              <a:rPr lang="de-AT" sz="2000" b="1" i="1" dirty="0">
                <a:solidFill>
                  <a:srgbClr val="FF0000"/>
                </a:solidFill>
                <a:effectLst>
                  <a:outerShdw blurRad="38100" dist="38100" dir="2700000" algn="tl">
                    <a:srgbClr val="000000">
                      <a:alpha val="43137"/>
                    </a:srgbClr>
                  </a:outerShdw>
                </a:effectLst>
                <a:latin typeface="Lucida Sans" panose="020B0602030504020204" pitchFamily="34" charset="0"/>
              </a:rPr>
              <a:t>ő</a:t>
            </a:r>
            <a:r>
              <a:rPr lang="de-DE" b="1" i="1" dirty="0">
                <a:solidFill>
                  <a:srgbClr val="FF0000"/>
                </a:solidFill>
                <a:effectLst>
                  <a:outerShdw blurRad="38100" dist="38100" dir="2700000" algn="tl">
                    <a:srgbClr val="000000">
                      <a:alpha val="43137"/>
                    </a:srgbClr>
                  </a:outerShdw>
                </a:effectLst>
                <a:latin typeface="Lucida Sans" panose="020B0602030504020204" pitchFamily="34" charset="0"/>
              </a:rPr>
              <a:t>)</a:t>
            </a:r>
            <a:r>
              <a:rPr lang="de-DE"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Unterschrift: Georg </a:t>
            </a:r>
            <a:r>
              <a:rPr lang="de-DE"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Szelepeziny</a:t>
            </a:r>
            <a:r>
              <a:rPr lang="de-DE"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Bischof zu Neutra. Wien, 4. August 1651. </a:t>
            </a:r>
            <a:endParaRPr lang="de-DE"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648" y="692696"/>
            <a:ext cx="3868020" cy="3792177"/>
          </a:xfrm>
          <a:prstGeom prst="rect">
            <a:avLst/>
          </a:prstGeom>
          <a:ln>
            <a:solidFill>
              <a:schemeClr val="accent1"/>
            </a:solidFill>
          </a:ln>
        </p:spPr>
      </p:pic>
    </p:spTree>
    <p:extLst>
      <p:ext uri="{BB962C8B-B14F-4D97-AF65-F5344CB8AC3E}">
        <p14:creationId xmlns:p14="http://schemas.microsoft.com/office/powerpoint/2010/main" val="48363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987824" y="35006"/>
            <a:ext cx="3456384"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Franz </a:t>
            </a:r>
            <a:r>
              <a:rPr lang="de-AT" sz="1600" b="1" dirty="0" err="1">
                <a:solidFill>
                  <a:schemeClr val="accent2">
                    <a:lumMod val="50000"/>
                  </a:schemeClr>
                </a:solidFill>
                <a:latin typeface="High Tower Text" panose="02040502050506030303" pitchFamily="18" charset="0"/>
              </a:rPr>
              <a:t>Oláy</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Hungariae</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Confinia</a:t>
            </a:r>
            <a:r>
              <a:rPr lang="de-AT" sz="1600" b="1" dirty="0">
                <a:solidFill>
                  <a:schemeClr val="accent2">
                    <a:lumMod val="50000"/>
                  </a:schemeClr>
                </a:solidFill>
                <a:latin typeface="High Tower Text" panose="02040502050506030303" pitchFamily="18" charset="0"/>
              </a:rPr>
              <a:t> 1717</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60" y="1124744"/>
            <a:ext cx="8475592" cy="5472105"/>
          </a:xfrm>
          <a:prstGeom prst="rect">
            <a:avLst/>
          </a:prstGeom>
          <a:ln>
            <a:solidFill>
              <a:schemeClr val="accent1"/>
            </a:solidFill>
          </a:ln>
        </p:spPr>
      </p:pic>
    </p:spTree>
    <p:extLst>
      <p:ext uri="{BB962C8B-B14F-4D97-AF65-F5344CB8AC3E}">
        <p14:creationId xmlns:p14="http://schemas.microsoft.com/office/powerpoint/2010/main" val="17822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087723" y="281744"/>
            <a:ext cx="4968552"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Ausschnitt Österreichisch-Ungarische Grenzkarte 1753</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595"/>
            <a:ext cx="9144000" cy="4487646"/>
          </a:xfrm>
          <a:prstGeom prst="rect">
            <a:avLst/>
          </a:prstGeom>
          <a:ln>
            <a:solidFill>
              <a:schemeClr val="accent1"/>
            </a:solidFill>
          </a:ln>
        </p:spPr>
      </p:pic>
    </p:spTree>
    <p:extLst>
      <p:ext uri="{BB962C8B-B14F-4D97-AF65-F5344CB8AC3E}">
        <p14:creationId xmlns:p14="http://schemas.microsoft.com/office/powerpoint/2010/main" val="39861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0" y="1065602"/>
            <a:ext cx="2051720" cy="1077218"/>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C. J. Walter: </a:t>
            </a:r>
          </a:p>
          <a:p>
            <a:r>
              <a:rPr lang="de-AT" sz="1600" b="1" dirty="0">
                <a:solidFill>
                  <a:schemeClr val="accent2">
                    <a:lumMod val="50000"/>
                  </a:schemeClr>
                </a:solidFill>
                <a:latin typeface="High Tower Text" panose="02040502050506030303" pitchFamily="18" charset="0"/>
              </a:rPr>
              <a:t>Grenzkarte Ungarn-</a:t>
            </a:r>
          </a:p>
          <a:p>
            <a:r>
              <a:rPr lang="de-AT" sz="1600" b="1" dirty="0">
                <a:solidFill>
                  <a:schemeClr val="accent2">
                    <a:lumMod val="50000"/>
                  </a:schemeClr>
                </a:solidFill>
                <a:latin typeface="High Tower Text" panose="02040502050506030303" pitchFamily="18" charset="0"/>
              </a:rPr>
              <a:t>Niederösterreich </a:t>
            </a:r>
          </a:p>
          <a:p>
            <a:r>
              <a:rPr lang="de-AT" sz="1600" b="1" dirty="0">
                <a:solidFill>
                  <a:schemeClr val="accent2">
                    <a:lumMod val="50000"/>
                  </a:schemeClr>
                </a:solidFill>
                <a:latin typeface="High Tower Text" panose="02040502050506030303" pitchFamily="18" charset="0"/>
              </a:rPr>
              <a:t>1754-1756</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40417"/>
            <a:ext cx="6948263" cy="6898417"/>
          </a:xfrm>
          <a:prstGeom prst="rect">
            <a:avLst/>
          </a:prstGeom>
          <a:ln>
            <a:solidFill>
              <a:schemeClr val="accent2">
                <a:lumMod val="50000"/>
              </a:schemeClr>
            </a:solidFill>
          </a:ln>
        </p:spPr>
      </p:pic>
    </p:spTree>
    <p:extLst>
      <p:ext uri="{BB962C8B-B14F-4D97-AF65-F5344CB8AC3E}">
        <p14:creationId xmlns:p14="http://schemas.microsoft.com/office/powerpoint/2010/main" val="402985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403648" y="116632"/>
            <a:ext cx="662473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Kriegler Samuel: Geographische Charte der Herrschaften </a:t>
            </a:r>
            <a:r>
              <a:rPr lang="de-AT" sz="1600" b="1" dirty="0" err="1">
                <a:solidFill>
                  <a:schemeClr val="accent2">
                    <a:lumMod val="50000"/>
                  </a:schemeClr>
                </a:solidFill>
                <a:latin typeface="High Tower Text" panose="02040502050506030303" pitchFamily="18" charset="0"/>
              </a:rPr>
              <a:t>Esterházy</a:t>
            </a:r>
            <a:r>
              <a:rPr lang="de-AT" sz="1600" b="1" dirty="0">
                <a:solidFill>
                  <a:schemeClr val="accent2">
                    <a:lumMod val="50000"/>
                  </a:schemeClr>
                </a:solidFill>
                <a:latin typeface="High Tower Text" panose="02040502050506030303" pitchFamily="18" charset="0"/>
              </a:rPr>
              <a:t> 1780</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0" y="1340769"/>
            <a:ext cx="8824741" cy="4968552"/>
          </a:xfrm>
          <a:prstGeom prst="rect">
            <a:avLst/>
          </a:prstGeom>
          <a:ln>
            <a:solidFill>
              <a:schemeClr val="accent1"/>
            </a:solidFill>
          </a:ln>
        </p:spPr>
      </p:pic>
    </p:spTree>
    <p:extLst>
      <p:ext uri="{BB962C8B-B14F-4D97-AF65-F5344CB8AC3E}">
        <p14:creationId xmlns:p14="http://schemas.microsoft.com/office/powerpoint/2010/main" val="89218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403648" y="116632"/>
            <a:ext cx="6624736" cy="338554"/>
          </a:xfrm>
          <a:prstGeom prst="rect">
            <a:avLst/>
          </a:prstGeom>
          <a:noFill/>
        </p:spPr>
        <p:txBody>
          <a:bodyPr wrap="square" rtlCol="0">
            <a:spAutoFit/>
          </a:bodyPr>
          <a:lstStyle/>
          <a:p>
            <a:r>
              <a:rPr lang="de-AT" sz="1600" b="1" dirty="0" err="1">
                <a:solidFill>
                  <a:schemeClr val="accent2">
                    <a:lumMod val="50000"/>
                  </a:schemeClr>
                </a:solidFill>
                <a:latin typeface="High Tower Text" panose="02040502050506030303" pitchFamily="18" charset="0"/>
              </a:rPr>
              <a:t>János</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Hegedüs</a:t>
            </a:r>
            <a:r>
              <a:rPr lang="de-AT" sz="1600" b="1" dirty="0">
                <a:solidFill>
                  <a:schemeClr val="accent2">
                    <a:lumMod val="50000"/>
                  </a:schemeClr>
                </a:solidFill>
                <a:latin typeface="High Tower Text" panose="02040502050506030303" pitchFamily="18" charset="0"/>
              </a:rPr>
              <a:t>: Mappa </a:t>
            </a:r>
            <a:r>
              <a:rPr lang="de-AT" sz="1600" b="1" dirty="0" err="1">
                <a:solidFill>
                  <a:schemeClr val="accent2">
                    <a:lumMod val="50000"/>
                  </a:schemeClr>
                </a:solidFill>
                <a:latin typeface="High Tower Text" panose="02040502050506030303" pitchFamily="18" charset="0"/>
              </a:rPr>
              <a:t>universalis</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inclyti</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comitatus</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Soproniensis</a:t>
            </a:r>
            <a:r>
              <a:rPr lang="de-AT" sz="1600" b="1" dirty="0">
                <a:solidFill>
                  <a:schemeClr val="accent2">
                    <a:lumMod val="50000"/>
                  </a:schemeClr>
                </a:solidFill>
                <a:latin typeface="High Tower Text" panose="02040502050506030303" pitchFamily="18" charset="0"/>
              </a:rPr>
              <a:t> 1785</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571818"/>
            <a:ext cx="7920880" cy="6049165"/>
          </a:xfrm>
          <a:prstGeom prst="rect">
            <a:avLst/>
          </a:prstGeom>
          <a:ln>
            <a:solidFill>
              <a:schemeClr val="accent1"/>
            </a:solidFill>
          </a:ln>
        </p:spPr>
      </p:pic>
    </p:spTree>
    <p:extLst>
      <p:ext uri="{BB962C8B-B14F-4D97-AF65-F5344CB8AC3E}">
        <p14:creationId xmlns:p14="http://schemas.microsoft.com/office/powerpoint/2010/main" val="30923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781418" y="35006"/>
            <a:ext cx="3223196" cy="338554"/>
          </a:xfrm>
          <a:prstGeom prst="rect">
            <a:avLst/>
          </a:prstGeom>
          <a:noFill/>
        </p:spPr>
        <p:txBody>
          <a:bodyPr wrap="square" rtlCol="0">
            <a:spAutoFit/>
          </a:bodyPr>
          <a:lstStyle/>
          <a:p>
            <a:r>
              <a:rPr lang="de-AT" sz="1600" b="1" dirty="0" err="1">
                <a:solidFill>
                  <a:schemeClr val="accent2">
                    <a:lumMod val="50000"/>
                  </a:schemeClr>
                </a:solidFill>
                <a:latin typeface="High Tower Text" panose="02040502050506030303" pitchFamily="18" charset="0"/>
              </a:rPr>
              <a:t>Josephinische</a:t>
            </a:r>
            <a:r>
              <a:rPr lang="de-AT" sz="1600" b="1" dirty="0">
                <a:solidFill>
                  <a:schemeClr val="accent2">
                    <a:lumMod val="50000"/>
                  </a:schemeClr>
                </a:solidFill>
                <a:latin typeface="High Tower Text" panose="02040502050506030303" pitchFamily="18" charset="0"/>
              </a:rPr>
              <a:t> Landaufnahme 1785</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30" y="373560"/>
            <a:ext cx="7678137" cy="6344566"/>
          </a:xfrm>
          <a:prstGeom prst="rect">
            <a:avLst/>
          </a:prstGeom>
          <a:ln>
            <a:solidFill>
              <a:schemeClr val="accent1"/>
            </a:solidFill>
          </a:ln>
        </p:spPr>
      </p:pic>
    </p:spTree>
    <p:extLst>
      <p:ext uri="{BB962C8B-B14F-4D97-AF65-F5344CB8AC3E}">
        <p14:creationId xmlns:p14="http://schemas.microsoft.com/office/powerpoint/2010/main" val="207063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8"/>
            <a:ext cx="9143999" cy="6858688"/>
          </a:xfrm>
          <a:prstGeom prst="rect">
            <a:avLst/>
          </a:prstGeom>
        </p:spPr>
      </p:pic>
      <p:sp>
        <p:nvSpPr>
          <p:cNvPr id="6" name="Titel 1"/>
          <p:cNvSpPr txBox="1">
            <a:spLocks/>
          </p:cNvSpPr>
          <p:nvPr/>
        </p:nvSpPr>
        <p:spPr>
          <a:xfrm>
            <a:off x="1" y="482110"/>
            <a:ext cx="9143999" cy="4891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Erste urkundliche</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Erwähnung</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Hornsteins </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1271</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43961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284907" y="35006"/>
            <a:ext cx="4159301"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Ausschnitt </a:t>
            </a:r>
            <a:r>
              <a:rPr lang="de-AT" sz="1600" b="1" dirty="0" err="1">
                <a:solidFill>
                  <a:schemeClr val="accent2">
                    <a:lumMod val="50000"/>
                  </a:schemeClr>
                </a:solidFill>
                <a:latin typeface="High Tower Text" panose="02040502050506030303" pitchFamily="18" charset="0"/>
              </a:rPr>
              <a:t>Josephinische</a:t>
            </a:r>
            <a:r>
              <a:rPr lang="de-AT" sz="1600" b="1" dirty="0">
                <a:solidFill>
                  <a:schemeClr val="accent2">
                    <a:lumMod val="50000"/>
                  </a:schemeClr>
                </a:solidFill>
                <a:latin typeface="High Tower Text" panose="02040502050506030303" pitchFamily="18" charset="0"/>
              </a:rPr>
              <a:t> Landaufnahme 1785</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3243"/>
            <a:ext cx="9144000" cy="3951514"/>
          </a:xfrm>
          <a:prstGeom prst="rect">
            <a:avLst/>
          </a:prstGeom>
          <a:ln>
            <a:solidFill>
              <a:schemeClr val="accent1"/>
            </a:solidFill>
          </a:ln>
        </p:spPr>
      </p:pic>
    </p:spTree>
    <p:extLst>
      <p:ext uri="{BB962C8B-B14F-4D97-AF65-F5344CB8AC3E}">
        <p14:creationId xmlns:p14="http://schemas.microsoft.com/office/powerpoint/2010/main" val="363923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493495" y="2492896"/>
            <a:ext cx="3716740" cy="338554"/>
          </a:xfrm>
          <a:prstGeom prst="rect">
            <a:avLst/>
          </a:prstGeom>
          <a:noFill/>
        </p:spPr>
        <p:txBody>
          <a:bodyPr wrap="square" rtlCol="0">
            <a:spAutoFit/>
          </a:bodyPr>
          <a:lstStyle/>
          <a:p>
            <a:r>
              <a:rPr lang="de-AT" sz="1600" b="1" dirty="0" err="1">
                <a:solidFill>
                  <a:schemeClr val="accent2">
                    <a:lumMod val="50000"/>
                  </a:schemeClr>
                </a:solidFill>
                <a:latin typeface="High Tower Text" panose="02040502050506030303" pitchFamily="18" charset="0"/>
              </a:rPr>
              <a:t>Limites</a:t>
            </a:r>
            <a:r>
              <a:rPr lang="de-AT" sz="1600" b="1" dirty="0">
                <a:solidFill>
                  <a:schemeClr val="accent2">
                    <a:lumMod val="50000"/>
                  </a:schemeClr>
                </a:solidFill>
                <a:latin typeface="High Tower Text" panose="02040502050506030303" pitchFamily="18" charset="0"/>
              </a:rPr>
              <a:t> Dominorum 1800.</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162" y="188640"/>
            <a:ext cx="4656318" cy="6441824"/>
          </a:xfrm>
          <a:prstGeom prst="rect">
            <a:avLst/>
          </a:prstGeom>
          <a:ln>
            <a:solidFill>
              <a:schemeClr val="accent1"/>
            </a:solidFill>
          </a:ln>
        </p:spPr>
      </p:pic>
    </p:spTree>
    <p:extLst>
      <p:ext uri="{BB962C8B-B14F-4D97-AF65-F5344CB8AC3E}">
        <p14:creationId xmlns:p14="http://schemas.microsoft.com/office/powerpoint/2010/main" val="16503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502761" y="116632"/>
            <a:ext cx="4230469" cy="338554"/>
          </a:xfrm>
          <a:prstGeom prst="rect">
            <a:avLst/>
          </a:prstGeom>
          <a:noFill/>
        </p:spPr>
        <p:txBody>
          <a:bodyPr wrap="square" rtlCol="0">
            <a:spAutoFit/>
          </a:bodyPr>
          <a:lstStyle/>
          <a:p>
            <a:r>
              <a:rPr lang="de-AT" sz="1600" b="1" dirty="0" err="1">
                <a:solidFill>
                  <a:schemeClr val="accent2">
                    <a:lumMod val="50000"/>
                  </a:schemeClr>
                </a:solidFill>
                <a:latin typeface="High Tower Text" panose="02040502050506030303" pitchFamily="18" charset="0"/>
              </a:rPr>
              <a:t>Schweickhardt‘sche</a:t>
            </a:r>
            <a:r>
              <a:rPr lang="de-AT" sz="1600" b="1" dirty="0">
                <a:solidFill>
                  <a:schemeClr val="accent2">
                    <a:lumMod val="50000"/>
                  </a:schemeClr>
                </a:solidFill>
                <a:latin typeface="High Tower Text" panose="02040502050506030303" pitchFamily="18" charset="0"/>
              </a:rPr>
              <a:t> Perspektivkarte 1830-1838</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60" y="520958"/>
            <a:ext cx="7808772" cy="6331819"/>
          </a:xfrm>
          <a:prstGeom prst="rect">
            <a:avLst/>
          </a:prstGeom>
          <a:ln>
            <a:solidFill>
              <a:schemeClr val="accent2">
                <a:lumMod val="50000"/>
              </a:schemeClr>
            </a:solidFill>
          </a:ln>
        </p:spPr>
      </p:pic>
    </p:spTree>
    <p:extLst>
      <p:ext uri="{BB962C8B-B14F-4D97-AF65-F5344CB8AC3E}">
        <p14:creationId xmlns:p14="http://schemas.microsoft.com/office/powerpoint/2010/main" val="27585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699792" y="113191"/>
            <a:ext cx="2947465"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Herrschaft Paul </a:t>
            </a:r>
            <a:r>
              <a:rPr lang="de-AT" sz="1600" b="1" dirty="0" err="1">
                <a:solidFill>
                  <a:schemeClr val="accent2">
                    <a:lumMod val="50000"/>
                  </a:schemeClr>
                </a:solidFill>
                <a:latin typeface="High Tower Text" panose="02040502050506030303" pitchFamily="18" charset="0"/>
              </a:rPr>
              <a:t>Esterházy</a:t>
            </a:r>
            <a:r>
              <a:rPr lang="de-AT" sz="1600" b="1" dirty="0">
                <a:solidFill>
                  <a:schemeClr val="accent2">
                    <a:lumMod val="50000"/>
                  </a:schemeClr>
                </a:solidFill>
                <a:latin typeface="High Tower Text" panose="02040502050506030303" pitchFamily="18" charset="0"/>
              </a:rPr>
              <a:t>  1844</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571818"/>
            <a:ext cx="8280920" cy="6031965"/>
          </a:xfrm>
          <a:prstGeom prst="rect">
            <a:avLst/>
          </a:prstGeom>
          <a:ln>
            <a:solidFill>
              <a:schemeClr val="accent1"/>
            </a:solidFill>
          </a:ln>
        </p:spPr>
      </p:pic>
    </p:spTree>
    <p:extLst>
      <p:ext uri="{BB962C8B-B14F-4D97-AF65-F5344CB8AC3E}">
        <p14:creationId xmlns:p14="http://schemas.microsoft.com/office/powerpoint/2010/main" val="386883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23765" y="1124744"/>
            <a:ext cx="9143999" cy="4891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Markterneuerung</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1844</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396560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7999"/>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8" name="Textfeld 7"/>
          <p:cNvSpPr txBox="1"/>
          <p:nvPr/>
        </p:nvSpPr>
        <p:spPr>
          <a:xfrm>
            <a:off x="2555776" y="116632"/>
            <a:ext cx="4032448" cy="369332"/>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Markterneuerungsbestrebungen</a:t>
            </a:r>
          </a:p>
        </p:txBody>
      </p:sp>
      <p:sp>
        <p:nvSpPr>
          <p:cNvPr id="3" name="Textfeld 2"/>
          <p:cNvSpPr txBox="1"/>
          <p:nvPr/>
        </p:nvSpPr>
        <p:spPr>
          <a:xfrm>
            <a:off x="18551" y="764704"/>
            <a:ext cx="9143999" cy="5632311"/>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Zunächst fuhr im Oktober 1840 Richter Johann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Milkowitsch</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nach Wien zum k. k. Hofagenten Matthias von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Jurkowitsch</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der sich bereit erklärt hatte, der Gemeinde das Privileg zu verschaffen. Nach dem schriftlichen Einverständnis des Grundherrn Fürst Paul III. Anton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Esterházy</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1842 gab der damalige Richter Michael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Matkowitsch</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in Wien bei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Jurkowitsch</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ein Bittgesuch ab. Im Jahre 1844 hatte der neue Richter Simon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Matkowitsch</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nichts anderes mehr zu tun, als die Präsente nach Wien hinauf zu tragen, um die Erledigung des Marktprivilegs rascher und sicherer voranzutreiben. Eine achtmalige Fahrt nach Wien war dazu notwendig geworden, ehe das neue Privileg am 21. Dezember 1844 nach Hause gebracht werden konnte. </a:t>
            </a: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Dieses Ereignis musste daher gebührend gefeiert werden. Das Festprogramm umfasste einen Gottesdienst als Danksagung an den Grundherrn sowie einen Festprolog auf die Marktrichter, die sich um die Sache verdient gemacht hatten, und ein Festmahl, zu dem der Gemeinderat, die herrschaftlichen Beamten und die örtlichen Honoratioren eingeladen waren. Ein allgemeiner Umtrunk durfte auch nicht fehlen: 31/2 Eimer (190 Liter) Wein wurden von der Gemeinde zum freien Ausschank an die Einwohner bereitgestellt. Das Programm wurde noch durch eine zehn Mann starke Musikkapelle aus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Weigelsdorf</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feierlich umrahmt. </a:t>
            </a:r>
            <a:endParaRPr lang="de-DE"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99678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 y="116632"/>
            <a:ext cx="9143999" cy="338554"/>
          </a:xfrm>
          <a:prstGeom prst="rect">
            <a:avLst/>
          </a:prstGeom>
          <a:noFill/>
        </p:spPr>
        <p:txBody>
          <a:bodyPr wrap="square" rtlCol="0">
            <a:spAutoFit/>
          </a:bodyPr>
          <a:lstStyle/>
          <a:p>
            <a:r>
              <a:rPr lang="de-AT" sz="1600" b="1" dirty="0">
                <a:solidFill>
                  <a:schemeClr val="accent2">
                    <a:lumMod val="50000"/>
                  </a:schemeClr>
                </a:solidFill>
                <a:latin typeface="Lucida Sans" panose="020B0602030504020204" pitchFamily="34" charset="0"/>
              </a:rPr>
              <a:t>Zinkblechschatulle der Markterhebungsurkunde 1844</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536814"/>
            <a:ext cx="7869065" cy="6321185"/>
          </a:xfrm>
          <a:prstGeom prst="rect">
            <a:avLst/>
          </a:prstGeom>
        </p:spPr>
      </p:pic>
    </p:spTree>
    <p:extLst>
      <p:ext uri="{BB962C8B-B14F-4D97-AF65-F5344CB8AC3E}">
        <p14:creationId xmlns:p14="http://schemas.microsoft.com/office/powerpoint/2010/main" val="235284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195736" y="116632"/>
            <a:ext cx="4752528" cy="338554"/>
          </a:xfrm>
          <a:prstGeom prst="rect">
            <a:avLst/>
          </a:prstGeom>
          <a:noFill/>
        </p:spPr>
        <p:txBody>
          <a:bodyPr wrap="square" rtlCol="0">
            <a:spAutoFit/>
          </a:bodyPr>
          <a:lstStyle/>
          <a:p>
            <a:r>
              <a:rPr lang="de-AT" sz="1600" b="1" dirty="0">
                <a:solidFill>
                  <a:schemeClr val="accent2">
                    <a:lumMod val="50000"/>
                  </a:schemeClr>
                </a:solidFill>
                <a:latin typeface="Lucida Sans" panose="020B0602030504020204" pitchFamily="34" charset="0"/>
              </a:rPr>
              <a:t>Porträt und Siegel Ferdinands des Fünften</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00" y="571818"/>
            <a:ext cx="4353272" cy="5572188"/>
          </a:xfrm>
          <a:prstGeom prst="rect">
            <a:avLst/>
          </a:prstGeom>
          <a:ln>
            <a:solidFill>
              <a:schemeClr val="accent1"/>
            </a:solidFill>
          </a:ln>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509" y="3357912"/>
            <a:ext cx="4268452" cy="3284984"/>
          </a:xfrm>
          <a:prstGeom prst="rect">
            <a:avLst/>
          </a:prstGeom>
          <a:ln>
            <a:solidFill>
              <a:schemeClr val="accent1"/>
            </a:solidFill>
          </a:ln>
        </p:spPr>
      </p:pic>
    </p:spTree>
    <p:extLst>
      <p:ext uri="{BB962C8B-B14F-4D97-AF65-F5344CB8AC3E}">
        <p14:creationId xmlns:p14="http://schemas.microsoft.com/office/powerpoint/2010/main" val="161413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3672408" cy="4814579"/>
          </a:xfrm>
          <a:prstGeom prst="rect">
            <a:avLst/>
          </a:prstGeom>
          <a:ln>
            <a:solidFill>
              <a:schemeClr val="accent1"/>
            </a:solidFill>
          </a:ln>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065" y="1988840"/>
            <a:ext cx="3600862" cy="4725144"/>
          </a:xfrm>
          <a:prstGeom prst="rect">
            <a:avLst/>
          </a:prstGeom>
          <a:ln>
            <a:solidFill>
              <a:schemeClr val="accent1"/>
            </a:solidFill>
          </a:ln>
        </p:spPr>
      </p:pic>
      <p:sp>
        <p:nvSpPr>
          <p:cNvPr id="2" name="Textfeld 1"/>
          <p:cNvSpPr txBox="1"/>
          <p:nvPr/>
        </p:nvSpPr>
        <p:spPr>
          <a:xfrm>
            <a:off x="27252" y="5047843"/>
            <a:ext cx="5312813" cy="1754326"/>
          </a:xfrm>
          <a:prstGeom prst="rect">
            <a:avLst/>
          </a:prstGeom>
          <a:noFill/>
        </p:spPr>
        <p:txBody>
          <a:bodyPr wrap="square" rtlCol="0">
            <a:spAutoFit/>
          </a:bodyPr>
          <a:lstStyle/>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dass in demselben </a:t>
            </a:r>
            <a:r>
              <a:rPr lang="de-AT" b="1" dirty="0">
                <a:solidFill>
                  <a:srgbClr val="FF0000"/>
                </a:solidFill>
                <a:effectLst>
                  <a:outerShdw blurRad="38100" dist="38100" dir="2700000" algn="tl">
                    <a:srgbClr val="000000">
                      <a:alpha val="43137"/>
                    </a:srgbClr>
                  </a:outerShdw>
                </a:effectLst>
                <a:latin typeface="Lucida Sans" panose="020B0602030504020204" pitchFamily="34" charset="0"/>
              </a:rPr>
              <a:t>Marktflecken </a:t>
            </a:r>
          </a:p>
          <a:p>
            <a:r>
              <a:rPr lang="de-AT" b="1" dirty="0">
                <a:solidFill>
                  <a:srgbClr val="FF0000"/>
                </a:solidFill>
                <a:effectLst>
                  <a:outerShdw blurRad="38100" dist="38100" dir="2700000" algn="tl">
                    <a:srgbClr val="000000">
                      <a:alpha val="43137"/>
                    </a:srgbClr>
                  </a:outerShdw>
                </a:effectLst>
                <a:latin typeface="Lucida Sans" panose="020B0602030504020204" pitchFamily="34" charset="0"/>
              </a:rPr>
              <a:t>SZARVKEŐ-HORNSTEIN</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freie Märkte ... </a:t>
            </a: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gehalten werden dürfen u. zwar am 6. April, am 18. Juni, und am 23. Dezember, mit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ebensovielen</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Viehmärkten zu diesen drei Terminen ...</a:t>
            </a:r>
            <a:endParaRPr lang="de-DE" dirty="0"/>
          </a:p>
        </p:txBody>
      </p:sp>
    </p:spTree>
    <p:extLst>
      <p:ext uri="{BB962C8B-B14F-4D97-AF65-F5344CB8AC3E}">
        <p14:creationId xmlns:p14="http://schemas.microsoft.com/office/powerpoint/2010/main" val="111479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
            <a:ext cx="9180512" cy="6888202"/>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469638" y="30203"/>
            <a:ext cx="411858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Ortsausschnitt aus der Karte  Hornstein 1855</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535" y="407273"/>
            <a:ext cx="7128792" cy="6206752"/>
          </a:xfrm>
          <a:prstGeom prst="rect">
            <a:avLst/>
          </a:prstGeom>
          <a:ln>
            <a:solidFill>
              <a:schemeClr val="accent1"/>
            </a:solidFill>
          </a:ln>
        </p:spPr>
      </p:pic>
    </p:spTree>
    <p:extLst>
      <p:ext uri="{BB962C8B-B14F-4D97-AF65-F5344CB8AC3E}">
        <p14:creationId xmlns:p14="http://schemas.microsoft.com/office/powerpoint/2010/main" val="22645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88"/>
            <a:ext cx="9143999" cy="6858688"/>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835696" y="43807"/>
            <a:ext cx="5817558" cy="338554"/>
          </a:xfrm>
          <a:prstGeom prst="rect">
            <a:avLst/>
          </a:prstGeom>
          <a:noFill/>
        </p:spPr>
        <p:txBody>
          <a:bodyPr wrap="square" rtlCol="0">
            <a:spAutoFit/>
          </a:bodyPr>
          <a:lstStyle/>
          <a:p>
            <a:r>
              <a:rPr lang="de-AT" sz="1600" b="1" dirty="0">
                <a:solidFill>
                  <a:schemeClr val="accent2">
                    <a:lumMod val="50000"/>
                  </a:schemeClr>
                </a:solidFill>
                <a:latin typeface="Lucida Sans" panose="020B0602030504020204" pitchFamily="34" charset="0"/>
              </a:rPr>
              <a:t>Beschreibung der Ortschaften rund um Steinbrunn</a:t>
            </a:r>
          </a:p>
        </p:txBody>
      </p:sp>
      <p:sp>
        <p:nvSpPr>
          <p:cNvPr id="3" name="Textfeld 2"/>
          <p:cNvSpPr txBox="1"/>
          <p:nvPr/>
        </p:nvSpPr>
        <p:spPr>
          <a:xfrm>
            <a:off x="1" y="3551223"/>
            <a:ext cx="9143999" cy="3293209"/>
          </a:xfrm>
          <a:prstGeom prst="rect">
            <a:avLst/>
          </a:prstGeom>
          <a:noFill/>
        </p:spPr>
        <p:txBody>
          <a:bodyPr wrap="square" rtlCol="0">
            <a:spAutoFit/>
          </a:bodyPr>
          <a:lstStyle/>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Das Kapitel von Raab beurkundet, dass Nikolaus von Schattendorf, Sohn des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Keseud</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mit Zustimmung seiner Verwandten seinen 210 Joch umfassenden Besitz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Stinkenbrunn</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(Steinbrunn) um 15 Mark Wiener Pfennige an Paul von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Pöttelsdorf</a:t>
            </a:r>
            <a:r>
              <a:rPr lang="de-AT" sz="1600" b="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verkauft hat.</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Dessen anschließenden Siedlungen allerdings, so wie die Teile liegen, sind diese: nämlich vom östlichen Teil her schließt der Ort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Ponith</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Müllendorf</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des Herrn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Kuesd</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an,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weiters</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ist im mittleren Teil der nächste Ort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Pomog</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(Wüstung zwischen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Stinkenbrunn</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und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Zillingtal</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der Untertanen der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Ödenburger</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Burg von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Byk</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im westlichen Teil berührt ihn der Ort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Sebreth</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(Wüstung westlich von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Stinkenbrunn</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genannt, welcher ein Ort des Belud und anderer aus der Familie </a:t>
            </a:r>
            <a:r>
              <a:rPr lang="de-AT" sz="1600"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Osl</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ist, und in der nördlichen Gegend schließt ein Ort </a:t>
            </a:r>
            <a:r>
              <a:rPr lang="de-AT" sz="1600" b="1" i="1" dirty="0" err="1">
                <a:solidFill>
                  <a:srgbClr val="FF0000"/>
                </a:solidFill>
                <a:effectLst>
                  <a:outerShdw blurRad="38100" dist="38100" dir="2700000" algn="tl">
                    <a:srgbClr val="000000">
                      <a:alpha val="43137"/>
                    </a:srgbClr>
                  </a:outerShdw>
                </a:effectLst>
                <a:latin typeface="Lucida Sans" panose="020B0602030504020204" pitchFamily="34" charset="0"/>
              </a:rPr>
              <a:t>Zorm</a:t>
            </a:r>
            <a:r>
              <a:rPr lang="de-AT"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(Hornstein) genannt an und beschließt dort das Gebiet.</a:t>
            </a:r>
            <a:endParaRPr lang="de-DE" sz="1600"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566498"/>
            <a:ext cx="3686944" cy="2781967"/>
          </a:xfrm>
          <a:prstGeom prst="rect">
            <a:avLst/>
          </a:prstGeom>
          <a:ln>
            <a:solidFill>
              <a:schemeClr val="accent1"/>
            </a:solidFill>
          </a:ln>
        </p:spPr>
      </p:pic>
    </p:spTree>
    <p:extLst>
      <p:ext uri="{BB962C8B-B14F-4D97-AF65-F5344CB8AC3E}">
        <p14:creationId xmlns:p14="http://schemas.microsoft.com/office/powerpoint/2010/main" val="10384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
            <a:ext cx="9180512" cy="6888202"/>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843808" y="30203"/>
            <a:ext cx="3384376" cy="338554"/>
          </a:xfrm>
          <a:prstGeom prst="rect">
            <a:avLst/>
          </a:prstGeom>
          <a:noFill/>
        </p:spPr>
        <p:txBody>
          <a:bodyPr wrap="square" rtlCol="0">
            <a:spAutoFit/>
          </a:bodyPr>
          <a:lstStyle/>
          <a:p>
            <a:r>
              <a:rPr lang="de-AT" sz="1600" b="1" dirty="0" err="1">
                <a:solidFill>
                  <a:schemeClr val="accent2">
                    <a:lumMod val="50000"/>
                  </a:schemeClr>
                </a:solidFill>
                <a:latin typeface="High Tower Text" panose="02040502050506030303" pitchFamily="18" charset="0"/>
              </a:rPr>
              <a:t>Ortsplan</a:t>
            </a:r>
            <a:r>
              <a:rPr lang="de-AT" sz="1600" b="1" dirty="0">
                <a:solidFill>
                  <a:schemeClr val="accent2">
                    <a:lumMod val="50000"/>
                  </a:schemeClr>
                </a:solidFill>
                <a:latin typeface="High Tower Text" panose="02040502050506030303" pitchFamily="18" charset="0"/>
              </a:rPr>
              <a:t> von Hornstein 1860</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442547"/>
            <a:ext cx="8184960" cy="6445656"/>
          </a:xfrm>
          <a:prstGeom prst="rect">
            <a:avLst/>
          </a:prstGeom>
          <a:ln>
            <a:solidFill>
              <a:schemeClr val="accent2">
                <a:lumMod val="50000"/>
              </a:schemeClr>
            </a:solidFill>
          </a:ln>
        </p:spPr>
      </p:pic>
    </p:spTree>
    <p:extLst>
      <p:ext uri="{BB962C8B-B14F-4D97-AF65-F5344CB8AC3E}">
        <p14:creationId xmlns:p14="http://schemas.microsoft.com/office/powerpoint/2010/main" val="38609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627784" y="38670"/>
            <a:ext cx="446449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Ausschnitt </a:t>
            </a:r>
            <a:r>
              <a:rPr lang="de-AT" sz="1600" b="1" dirty="0" err="1">
                <a:solidFill>
                  <a:schemeClr val="accent2">
                    <a:lumMod val="50000"/>
                  </a:schemeClr>
                </a:solidFill>
                <a:latin typeface="High Tower Text" panose="02040502050506030303" pitchFamily="18" charset="0"/>
              </a:rPr>
              <a:t>Franziszeische</a:t>
            </a:r>
            <a:r>
              <a:rPr lang="de-AT" sz="1600" b="1" dirty="0">
                <a:solidFill>
                  <a:schemeClr val="accent2">
                    <a:lumMod val="50000"/>
                  </a:schemeClr>
                </a:solidFill>
                <a:latin typeface="High Tower Text" panose="02040502050506030303" pitchFamily="18" charset="0"/>
              </a:rPr>
              <a:t> Landesaufnahme 1869.</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563955"/>
            <a:ext cx="7808048" cy="6052392"/>
          </a:xfrm>
          <a:prstGeom prst="rect">
            <a:avLst/>
          </a:prstGeom>
          <a:ln>
            <a:solidFill>
              <a:schemeClr val="accent1"/>
            </a:solidFill>
          </a:ln>
        </p:spPr>
      </p:pic>
    </p:spTree>
    <p:extLst>
      <p:ext uri="{BB962C8B-B14F-4D97-AF65-F5344CB8AC3E}">
        <p14:creationId xmlns:p14="http://schemas.microsoft.com/office/powerpoint/2010/main" val="83142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3628830" y="116632"/>
            <a:ext cx="1886338" cy="338554"/>
          </a:xfrm>
          <a:prstGeom prst="rect">
            <a:avLst/>
          </a:prstGeom>
          <a:noFill/>
        </p:spPr>
        <p:txBody>
          <a:bodyPr wrap="square" rtlCol="0">
            <a:spAutoFit/>
          </a:bodyPr>
          <a:lstStyle/>
          <a:p>
            <a:r>
              <a:rPr lang="de-AT" sz="1600" b="1" dirty="0" err="1">
                <a:solidFill>
                  <a:schemeClr val="accent2">
                    <a:lumMod val="50000"/>
                  </a:schemeClr>
                </a:solidFill>
                <a:latin typeface="High Tower Text" panose="02040502050506030303" pitchFamily="18" charset="0"/>
              </a:rPr>
              <a:t>Sopron</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Megye</a:t>
            </a:r>
            <a:r>
              <a:rPr lang="de-AT" sz="1600" b="1" dirty="0">
                <a:solidFill>
                  <a:schemeClr val="accent2">
                    <a:lumMod val="50000"/>
                  </a:schemeClr>
                </a:solidFill>
                <a:latin typeface="High Tower Text" panose="02040502050506030303" pitchFamily="18" charset="0"/>
              </a:rPr>
              <a:t> 1871</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7154"/>
            <a:ext cx="9144000" cy="4923692"/>
          </a:xfrm>
          <a:prstGeom prst="rect">
            <a:avLst/>
          </a:prstGeom>
          <a:ln>
            <a:solidFill>
              <a:schemeClr val="accent1"/>
            </a:solidFill>
          </a:ln>
        </p:spPr>
      </p:pic>
    </p:spTree>
    <p:extLst>
      <p:ext uri="{BB962C8B-B14F-4D97-AF65-F5344CB8AC3E}">
        <p14:creationId xmlns:p14="http://schemas.microsoft.com/office/powerpoint/2010/main" val="171161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555776" y="116632"/>
            <a:ext cx="4176464"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Franzisco-</a:t>
            </a:r>
            <a:r>
              <a:rPr lang="de-AT" sz="1600" b="1" dirty="0" err="1">
                <a:solidFill>
                  <a:schemeClr val="accent2">
                    <a:lumMod val="50000"/>
                  </a:schemeClr>
                </a:solidFill>
                <a:latin typeface="High Tower Text" panose="02040502050506030303" pitchFamily="18" charset="0"/>
              </a:rPr>
              <a:t>Josephinische</a:t>
            </a:r>
            <a:r>
              <a:rPr lang="de-AT" sz="1600" b="1" dirty="0">
                <a:solidFill>
                  <a:schemeClr val="accent2">
                    <a:lumMod val="50000"/>
                  </a:schemeClr>
                </a:solidFill>
                <a:latin typeface="High Tower Text" panose="02040502050506030303" pitchFamily="18" charset="0"/>
              </a:rPr>
              <a:t> Landesaufnahme 1873</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75" y="690147"/>
            <a:ext cx="7950247" cy="5970689"/>
          </a:xfrm>
          <a:prstGeom prst="rect">
            <a:avLst/>
          </a:prstGeom>
          <a:ln>
            <a:solidFill>
              <a:schemeClr val="accent1"/>
            </a:solidFill>
          </a:ln>
        </p:spPr>
      </p:pic>
    </p:spTree>
    <p:extLst>
      <p:ext uri="{BB962C8B-B14F-4D97-AF65-F5344CB8AC3E}">
        <p14:creationId xmlns:p14="http://schemas.microsoft.com/office/powerpoint/2010/main" val="36027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843808" y="30203"/>
            <a:ext cx="3096344"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Katasterkarte von </a:t>
            </a:r>
            <a:r>
              <a:rPr lang="de-AT" sz="1600" b="1" dirty="0" err="1">
                <a:solidFill>
                  <a:schemeClr val="accent2">
                    <a:lumMod val="50000"/>
                  </a:schemeClr>
                </a:solidFill>
                <a:latin typeface="High Tower Text" panose="02040502050506030303" pitchFamily="18" charset="0"/>
              </a:rPr>
              <a:t>Szarvkö</a:t>
            </a:r>
            <a:r>
              <a:rPr lang="de-AT" sz="1600" b="1" dirty="0">
                <a:solidFill>
                  <a:schemeClr val="accent2">
                    <a:lumMod val="50000"/>
                  </a:schemeClr>
                </a:solidFill>
                <a:latin typeface="High Tower Text" panose="02040502050506030303" pitchFamily="18" charset="0"/>
              </a:rPr>
              <a:t> 1881</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060"/>
            <a:ext cx="9139241" cy="6251940"/>
          </a:xfrm>
          <a:prstGeom prst="rect">
            <a:avLst/>
          </a:prstGeom>
          <a:ln>
            <a:solidFill>
              <a:schemeClr val="accent2">
                <a:lumMod val="50000"/>
              </a:schemeClr>
            </a:solidFill>
          </a:ln>
        </p:spPr>
      </p:pic>
    </p:spTree>
    <p:extLst>
      <p:ext uri="{BB962C8B-B14F-4D97-AF65-F5344CB8AC3E}">
        <p14:creationId xmlns:p14="http://schemas.microsoft.com/office/powerpoint/2010/main" val="421233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627783" y="260648"/>
            <a:ext cx="3888432"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Ausschnitt der Karte </a:t>
            </a:r>
            <a:r>
              <a:rPr lang="de-AT" sz="1600" b="1" dirty="0" err="1">
                <a:solidFill>
                  <a:schemeClr val="accent2">
                    <a:lumMod val="50000"/>
                  </a:schemeClr>
                </a:solidFill>
                <a:latin typeface="High Tower Text" panose="02040502050506030303" pitchFamily="18" charset="0"/>
              </a:rPr>
              <a:t>Sopron</a:t>
            </a:r>
            <a:r>
              <a:rPr lang="de-AT" sz="1600" b="1" dirty="0">
                <a:solidFill>
                  <a:schemeClr val="accent2">
                    <a:lumMod val="50000"/>
                  </a:schemeClr>
                </a:solidFill>
                <a:latin typeface="High Tower Text" panose="02040502050506030303" pitchFamily="18" charset="0"/>
              </a:rPr>
              <a:t> </a:t>
            </a:r>
            <a:r>
              <a:rPr lang="de-AT" sz="1600" b="1" dirty="0" err="1">
                <a:solidFill>
                  <a:schemeClr val="accent2">
                    <a:lumMod val="50000"/>
                  </a:schemeClr>
                </a:solidFill>
                <a:latin typeface="High Tower Text" panose="02040502050506030303" pitchFamily="18" charset="0"/>
              </a:rPr>
              <a:t>megye</a:t>
            </a:r>
            <a:r>
              <a:rPr lang="de-AT" sz="1600" b="1" dirty="0">
                <a:solidFill>
                  <a:schemeClr val="accent2">
                    <a:lumMod val="50000"/>
                  </a:schemeClr>
                </a:solidFill>
                <a:latin typeface="High Tower Text" panose="02040502050506030303" pitchFamily="18" charset="0"/>
              </a:rPr>
              <a:t> 1914</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2737"/>
            <a:ext cx="9144000" cy="4772526"/>
          </a:xfrm>
          <a:prstGeom prst="rect">
            <a:avLst/>
          </a:prstGeom>
          <a:ln>
            <a:solidFill>
              <a:schemeClr val="accent1"/>
            </a:solidFill>
          </a:ln>
        </p:spPr>
      </p:pic>
    </p:spTree>
    <p:extLst>
      <p:ext uri="{BB962C8B-B14F-4D97-AF65-F5344CB8AC3E}">
        <p14:creationId xmlns:p14="http://schemas.microsoft.com/office/powerpoint/2010/main" val="19156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79992" y="836712"/>
            <a:ext cx="2197280"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Westungarn 1921</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272" y="-44062"/>
            <a:ext cx="6766727" cy="6902062"/>
          </a:xfrm>
          <a:prstGeom prst="rect">
            <a:avLst/>
          </a:prstGeom>
          <a:ln>
            <a:solidFill>
              <a:schemeClr val="accent1"/>
            </a:solidFill>
          </a:ln>
        </p:spPr>
      </p:pic>
    </p:spTree>
    <p:extLst>
      <p:ext uri="{BB962C8B-B14F-4D97-AF65-F5344CB8AC3E}">
        <p14:creationId xmlns:p14="http://schemas.microsoft.com/office/powerpoint/2010/main" val="36954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927623"/>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3851919" y="0"/>
            <a:ext cx="1440160"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Ostmark 1938</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3954"/>
            <a:ext cx="9144000" cy="6493669"/>
          </a:xfrm>
          <a:prstGeom prst="rect">
            <a:avLst/>
          </a:prstGeom>
          <a:ln>
            <a:solidFill>
              <a:schemeClr val="tx1"/>
            </a:solidFill>
          </a:ln>
        </p:spPr>
      </p:pic>
    </p:spTree>
    <p:extLst>
      <p:ext uri="{BB962C8B-B14F-4D97-AF65-F5344CB8AC3E}">
        <p14:creationId xmlns:p14="http://schemas.microsoft.com/office/powerpoint/2010/main" val="292136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411760" y="30203"/>
            <a:ext cx="3888432"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Isidor Wolf: </a:t>
            </a:r>
            <a:r>
              <a:rPr lang="de-AT" sz="1600" b="1" dirty="0" err="1">
                <a:solidFill>
                  <a:schemeClr val="accent2">
                    <a:lumMod val="50000"/>
                  </a:schemeClr>
                </a:solidFill>
                <a:latin typeface="High Tower Text" panose="02040502050506030303" pitchFamily="18" charset="0"/>
              </a:rPr>
              <a:t>Ortsplan</a:t>
            </a:r>
            <a:r>
              <a:rPr lang="de-AT" sz="1600" b="1" dirty="0">
                <a:solidFill>
                  <a:schemeClr val="accent2">
                    <a:lumMod val="50000"/>
                  </a:schemeClr>
                </a:solidFill>
                <a:latin typeface="High Tower Text" panose="02040502050506030303" pitchFamily="18" charset="0"/>
              </a:rPr>
              <a:t> von Hornstein 1940</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79" y="638439"/>
            <a:ext cx="8532440" cy="5949878"/>
          </a:xfrm>
          <a:prstGeom prst="rect">
            <a:avLst/>
          </a:prstGeom>
          <a:ln>
            <a:solidFill>
              <a:schemeClr val="accent1"/>
            </a:solidFill>
          </a:ln>
        </p:spPr>
      </p:pic>
    </p:spTree>
    <p:extLst>
      <p:ext uri="{BB962C8B-B14F-4D97-AF65-F5344CB8AC3E}">
        <p14:creationId xmlns:p14="http://schemas.microsoft.com/office/powerpoint/2010/main" val="36894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771800" y="30203"/>
            <a:ext cx="3672408"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Ausschnitt ungarische Militärkarte 1941</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86" y="461895"/>
            <a:ext cx="7264436" cy="6302966"/>
          </a:xfrm>
          <a:prstGeom prst="rect">
            <a:avLst/>
          </a:prstGeom>
          <a:ln>
            <a:solidFill>
              <a:schemeClr val="accent1"/>
            </a:solidFill>
          </a:ln>
        </p:spPr>
      </p:pic>
    </p:spTree>
    <p:extLst>
      <p:ext uri="{BB962C8B-B14F-4D97-AF65-F5344CB8AC3E}">
        <p14:creationId xmlns:p14="http://schemas.microsoft.com/office/powerpoint/2010/main" val="21437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979712" y="0"/>
            <a:ext cx="5817558"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Kaufvertrag mit Erstnennung des Ortes Hornstein 1271</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20135"/>
            <a:ext cx="8928992" cy="6321233"/>
          </a:xfrm>
          <a:prstGeom prst="rect">
            <a:avLst/>
          </a:prstGeom>
        </p:spPr>
      </p:pic>
    </p:spTree>
    <p:extLst>
      <p:ext uri="{BB962C8B-B14F-4D97-AF65-F5344CB8AC3E}">
        <p14:creationId xmlns:p14="http://schemas.microsoft.com/office/powerpoint/2010/main" val="232561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1"/>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843808" y="0"/>
            <a:ext cx="2822441"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Russische Militärkarte 1945</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59355"/>
            <a:ext cx="7447411" cy="6398646"/>
          </a:xfrm>
          <a:prstGeom prst="rect">
            <a:avLst/>
          </a:prstGeom>
          <a:ln>
            <a:solidFill>
              <a:schemeClr val="tx1"/>
            </a:solidFill>
          </a:ln>
        </p:spPr>
      </p:pic>
    </p:spTree>
    <p:extLst>
      <p:ext uri="{BB962C8B-B14F-4D97-AF65-F5344CB8AC3E}">
        <p14:creationId xmlns:p14="http://schemas.microsoft.com/office/powerpoint/2010/main" val="2088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3203848" y="559844"/>
            <a:ext cx="2160239"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Besatzungszonen 1946</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4" y="1268760"/>
            <a:ext cx="9144000" cy="5061204"/>
          </a:xfrm>
          <a:prstGeom prst="rect">
            <a:avLst/>
          </a:prstGeom>
          <a:ln>
            <a:solidFill>
              <a:schemeClr val="tx1"/>
            </a:solidFill>
          </a:ln>
        </p:spPr>
      </p:pic>
    </p:spTree>
    <p:extLst>
      <p:ext uri="{BB962C8B-B14F-4D97-AF65-F5344CB8AC3E}">
        <p14:creationId xmlns:p14="http://schemas.microsoft.com/office/powerpoint/2010/main" val="402419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7041975"/>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377272" y="30203"/>
            <a:ext cx="374441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Karte vom nördlichen Burgenland 1958</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98960"/>
            <a:ext cx="9143999" cy="6643015"/>
          </a:xfrm>
          <a:prstGeom prst="rect">
            <a:avLst/>
          </a:prstGeom>
          <a:ln>
            <a:solidFill>
              <a:schemeClr val="accent2">
                <a:lumMod val="50000"/>
              </a:schemeClr>
            </a:solidFill>
          </a:ln>
        </p:spPr>
      </p:pic>
    </p:spTree>
    <p:extLst>
      <p:ext uri="{BB962C8B-B14F-4D97-AF65-F5344CB8AC3E}">
        <p14:creationId xmlns:p14="http://schemas.microsoft.com/office/powerpoint/2010/main" val="15339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5633863" y="1439090"/>
            <a:ext cx="3096344"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Katasterkarte von Hornstein 1970</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09"/>
            <a:ext cx="5220071" cy="6960095"/>
          </a:xfrm>
          <a:prstGeom prst="rect">
            <a:avLst/>
          </a:prstGeom>
          <a:ln>
            <a:solidFill>
              <a:schemeClr val="accent2">
                <a:lumMod val="50000"/>
              </a:schemeClr>
            </a:solidFill>
          </a:ln>
        </p:spPr>
      </p:pic>
    </p:spTree>
    <p:extLst>
      <p:ext uri="{BB962C8B-B14F-4D97-AF65-F5344CB8AC3E}">
        <p14:creationId xmlns:p14="http://schemas.microsoft.com/office/powerpoint/2010/main" val="26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1" y="482110"/>
            <a:ext cx="9143999" cy="4891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Wappenverleihung</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1971</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284176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115616" y="38670"/>
            <a:ext cx="7056784"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Übergabe der Wappenurkunde am 12. September 1971 durch LH Theodor </a:t>
            </a:r>
            <a:r>
              <a:rPr lang="de-AT" sz="1600" b="1" dirty="0" err="1">
                <a:solidFill>
                  <a:schemeClr val="accent2">
                    <a:lumMod val="50000"/>
                  </a:schemeClr>
                </a:solidFill>
                <a:latin typeface="High Tower Text" panose="02040502050506030303" pitchFamily="18" charset="0"/>
              </a:rPr>
              <a:t>Kery</a:t>
            </a:r>
            <a:endParaRPr lang="de-AT" sz="1600" b="1" dirty="0">
              <a:solidFill>
                <a:schemeClr val="accent2">
                  <a:lumMod val="50000"/>
                </a:schemeClr>
              </a:solidFill>
              <a:latin typeface="High Tower Text" panose="02040502050506030303" pitchFamily="18"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908720"/>
            <a:ext cx="8337853" cy="5256584"/>
          </a:xfrm>
          <a:prstGeom prst="rect">
            <a:avLst/>
          </a:prstGeom>
          <a:ln>
            <a:solidFill>
              <a:schemeClr val="accent1"/>
            </a:solidFill>
          </a:ln>
        </p:spPr>
      </p:pic>
    </p:spTree>
    <p:extLst>
      <p:ext uri="{BB962C8B-B14F-4D97-AF65-F5344CB8AC3E}">
        <p14:creationId xmlns:p14="http://schemas.microsoft.com/office/powerpoint/2010/main" val="160580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3491880" y="35209"/>
            <a:ext cx="254183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Wappenurkunde 1971</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30288"/>
            <a:ext cx="7682136" cy="6235411"/>
          </a:xfrm>
          <a:prstGeom prst="rect">
            <a:avLst/>
          </a:prstGeom>
          <a:ln>
            <a:solidFill>
              <a:schemeClr val="accent1"/>
            </a:solidFill>
          </a:ln>
        </p:spPr>
      </p:pic>
    </p:spTree>
    <p:extLst>
      <p:ext uri="{BB962C8B-B14F-4D97-AF65-F5344CB8AC3E}">
        <p14:creationId xmlns:p14="http://schemas.microsoft.com/office/powerpoint/2010/main" val="359896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1195" y="692696"/>
            <a:ext cx="9144000" cy="3539430"/>
          </a:xfrm>
          <a:prstGeom prst="rect">
            <a:avLst/>
          </a:prstGeom>
          <a:noFill/>
        </p:spPr>
        <p:txBody>
          <a:bodyPr wrap="square" rtlCol="0">
            <a:spAutoFit/>
          </a:bodyPr>
          <a:lstStyle/>
          <a:p>
            <a:r>
              <a:rPr lang="de-AT" sz="1600" b="1" dirty="0">
                <a:solidFill>
                  <a:srgbClr val="FF0000"/>
                </a:solidFill>
                <a:latin typeface="Lucida Sans" panose="020B0602030504020204" pitchFamily="34" charset="0"/>
              </a:rPr>
              <a:t>DIE BURGENLÄNDISCHE LANDESREGIERUNG</a:t>
            </a:r>
          </a:p>
          <a:p>
            <a:r>
              <a:rPr lang="de-AT" sz="1600" b="1" dirty="0">
                <a:solidFill>
                  <a:schemeClr val="accent2">
                    <a:lumMod val="50000"/>
                  </a:schemeClr>
                </a:solidFill>
                <a:latin typeface="Lucida Sans" panose="020B0602030504020204" pitchFamily="34" charset="0"/>
              </a:rPr>
              <a:t>hat mit Beschluss vom 14. Juli 1971, </a:t>
            </a:r>
            <a:r>
              <a:rPr lang="de-AT" sz="1600" b="1" dirty="0" err="1">
                <a:solidFill>
                  <a:schemeClr val="accent2">
                    <a:lumMod val="50000"/>
                  </a:schemeClr>
                </a:solidFill>
                <a:latin typeface="Lucida Sans" panose="020B0602030504020204" pitchFamily="34" charset="0"/>
              </a:rPr>
              <a:t>Zl</a:t>
            </a:r>
            <a:r>
              <a:rPr lang="de-AT" sz="1600" b="1" dirty="0">
                <a:solidFill>
                  <a:schemeClr val="accent2">
                    <a:lumMod val="50000"/>
                  </a:schemeClr>
                </a:solidFill>
                <a:latin typeface="Lucida Sans" panose="020B0602030504020204" pitchFamily="34" charset="0"/>
              </a:rPr>
              <a:t>. LAD-1420/1971 der Gemeinde </a:t>
            </a:r>
            <a:r>
              <a:rPr lang="de-AT" sz="1600" b="1" dirty="0">
                <a:solidFill>
                  <a:srgbClr val="FF0000"/>
                </a:solidFill>
                <a:latin typeface="Lucida Sans" panose="020B0602030504020204" pitchFamily="34" charset="0"/>
              </a:rPr>
              <a:t>Hornstein</a:t>
            </a:r>
            <a:r>
              <a:rPr lang="de-AT" sz="1600" b="1" dirty="0">
                <a:solidFill>
                  <a:schemeClr val="accent2">
                    <a:lumMod val="50000"/>
                  </a:schemeClr>
                </a:solidFill>
                <a:latin typeface="Lucida Sans" panose="020B0602030504020204" pitchFamily="34" charset="0"/>
              </a:rPr>
              <a:t> gemäß § 4 Absatz 1 </a:t>
            </a:r>
            <a:r>
              <a:rPr lang="de-AT" sz="1600" b="1" dirty="0" err="1">
                <a:solidFill>
                  <a:schemeClr val="accent2">
                    <a:lumMod val="50000"/>
                  </a:schemeClr>
                </a:solidFill>
                <a:latin typeface="Lucida Sans" panose="020B0602030504020204" pitchFamily="34" charset="0"/>
              </a:rPr>
              <a:t>Bgld</a:t>
            </a:r>
            <a:r>
              <a:rPr lang="de-AT" sz="1600" b="1" dirty="0">
                <a:solidFill>
                  <a:schemeClr val="accent2">
                    <a:lumMod val="50000"/>
                  </a:schemeClr>
                </a:solidFill>
                <a:latin typeface="Lucida Sans" panose="020B0602030504020204" pitchFamily="34" charset="0"/>
              </a:rPr>
              <a:t>. Gemeindeordnung, LGBL. Nr. 37/1965, das Recht zur Führung des nachstehend beschriebenen Wappens verliehen: „In rotem Schild erhebt sich auf einem schwarzen Felsen ein silberner </a:t>
            </a:r>
            <a:r>
              <a:rPr lang="de-AT" sz="1600" b="1" dirty="0" err="1">
                <a:solidFill>
                  <a:schemeClr val="accent2">
                    <a:lumMod val="50000"/>
                  </a:schemeClr>
                </a:solidFill>
                <a:latin typeface="Lucida Sans" panose="020B0602030504020204" pitchFamily="34" charset="0"/>
              </a:rPr>
              <a:t>Torturm</a:t>
            </a:r>
            <a:r>
              <a:rPr lang="de-AT" sz="1600" b="1" dirty="0">
                <a:solidFill>
                  <a:schemeClr val="accent2">
                    <a:lumMod val="50000"/>
                  </a:schemeClr>
                </a:solidFill>
                <a:latin typeface="Lucida Sans" panose="020B0602030504020204" pitchFamily="34" charset="0"/>
              </a:rPr>
              <a:t> mit vier Zinnen, darüber schwebt ein silbernes Horn.“</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Der Name der Burg, unter der sich der zugehörige Ort allmählich zu einer blühenden, im </a:t>
            </a:r>
            <a:r>
              <a:rPr lang="de-AT" sz="1600" b="1" dirty="0">
                <a:solidFill>
                  <a:srgbClr val="FF0000"/>
                </a:solidFill>
                <a:latin typeface="Lucida Sans" panose="020B0602030504020204" pitchFamily="34" charset="0"/>
              </a:rPr>
              <a:t>16. Jahrhundert</a:t>
            </a:r>
            <a:r>
              <a:rPr lang="de-AT" sz="1600" b="1" dirty="0">
                <a:solidFill>
                  <a:schemeClr val="accent2">
                    <a:lumMod val="50000"/>
                  </a:schemeClr>
                </a:solidFill>
                <a:latin typeface="Lucida Sans" panose="020B0602030504020204" pitchFamily="34" charset="0"/>
              </a:rPr>
              <a:t> von </a:t>
            </a:r>
            <a:r>
              <a:rPr lang="de-AT" sz="1600" b="1" dirty="0">
                <a:solidFill>
                  <a:srgbClr val="FF0000"/>
                </a:solidFill>
                <a:latin typeface="Lucida Sans" panose="020B0602030504020204" pitchFamily="34" charset="0"/>
              </a:rPr>
              <a:t>Kroaten</a:t>
            </a:r>
            <a:r>
              <a:rPr lang="de-AT" sz="1600" b="1" dirty="0">
                <a:solidFill>
                  <a:schemeClr val="accent2">
                    <a:lumMod val="50000"/>
                  </a:schemeClr>
                </a:solidFill>
                <a:latin typeface="Lucida Sans" panose="020B0602030504020204" pitchFamily="34" charset="0"/>
              </a:rPr>
              <a:t> neubesiedelten, sich immer wieder tapfer und erfolgreich gegen grundherrliche Willkür zur Wehr setzenden Marktgemeinde entwickelte, diente dem sprechenden Wappen als Vorlage.</a:t>
            </a:r>
          </a:p>
          <a:p>
            <a:r>
              <a:rPr lang="de-AT" sz="1600" b="1" dirty="0">
                <a:solidFill>
                  <a:schemeClr val="accent2">
                    <a:lumMod val="50000"/>
                  </a:schemeClr>
                </a:solidFill>
                <a:latin typeface="Lucida Sans" panose="020B0602030504020204" pitchFamily="34" charset="0"/>
              </a:rPr>
              <a:t>Eisenstadt, im September 1971.</a:t>
            </a:r>
          </a:p>
          <a:p>
            <a:r>
              <a:rPr lang="de-AT" sz="1600" b="1" dirty="0">
                <a:solidFill>
                  <a:schemeClr val="accent2">
                    <a:lumMod val="50000"/>
                  </a:schemeClr>
                </a:solidFill>
                <a:latin typeface="Lucida Sans" panose="020B0602030504020204" pitchFamily="34" charset="0"/>
              </a:rPr>
              <a:t>		</a:t>
            </a:r>
          </a:p>
          <a:p>
            <a:r>
              <a:rPr lang="de-AT" sz="1600" b="1" dirty="0">
                <a:solidFill>
                  <a:schemeClr val="accent2">
                    <a:lumMod val="50000"/>
                  </a:schemeClr>
                </a:solidFill>
                <a:latin typeface="Lucida Sans" panose="020B0602030504020204" pitchFamily="34" charset="0"/>
              </a:rPr>
              <a:t>Für die Landesregierung: </a:t>
            </a:r>
            <a:r>
              <a:rPr lang="de-AT" sz="1600" b="1" dirty="0">
                <a:solidFill>
                  <a:srgbClr val="FF0000"/>
                </a:solidFill>
                <a:latin typeface="Lucida Sans" panose="020B0602030504020204" pitchFamily="34" charset="0"/>
              </a:rPr>
              <a:t>Theodor </a:t>
            </a:r>
            <a:r>
              <a:rPr lang="de-AT" sz="1600" b="1" dirty="0" err="1">
                <a:solidFill>
                  <a:srgbClr val="FF0000"/>
                </a:solidFill>
                <a:latin typeface="Lucida Sans" panose="020B0602030504020204" pitchFamily="34" charset="0"/>
              </a:rPr>
              <a:t>Kery</a:t>
            </a:r>
            <a:r>
              <a:rPr lang="de-AT" sz="1600" b="1" dirty="0">
                <a:solidFill>
                  <a:schemeClr val="accent2">
                    <a:lumMod val="50000"/>
                  </a:schemeClr>
                </a:solidFill>
                <a:latin typeface="Lucida Sans" panose="020B0602030504020204" pitchFamily="34" charset="0"/>
              </a:rPr>
              <a:t> Landeshauptmann </a:t>
            </a:r>
          </a:p>
        </p:txBody>
      </p:sp>
    </p:spTree>
    <p:extLst>
      <p:ext uri="{BB962C8B-B14F-4D97-AF65-F5344CB8AC3E}">
        <p14:creationId xmlns:p14="http://schemas.microsoft.com/office/powerpoint/2010/main" val="31375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ln>
            <a:solidFill>
              <a:schemeClr val="accent1"/>
            </a:solidFill>
          </a:ln>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843808" y="332656"/>
            <a:ext cx="342189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Österreich EU-Mitglied seit 1996</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836712"/>
            <a:ext cx="5705620" cy="5723394"/>
          </a:xfrm>
          <a:prstGeom prst="rect">
            <a:avLst/>
          </a:prstGeom>
        </p:spPr>
      </p:pic>
    </p:spTree>
    <p:extLst>
      <p:ext uri="{BB962C8B-B14F-4D97-AF65-F5344CB8AC3E}">
        <p14:creationId xmlns:p14="http://schemas.microsoft.com/office/powerpoint/2010/main" val="320412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2843808" y="332656"/>
            <a:ext cx="342189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Südost-Autobahn A 3 seit 1980</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 y="1556793"/>
            <a:ext cx="9147722" cy="4752527"/>
          </a:xfrm>
          <a:prstGeom prst="rect">
            <a:avLst/>
          </a:prstGeom>
          <a:ln>
            <a:solidFill>
              <a:schemeClr val="tx1"/>
            </a:solidFill>
          </a:ln>
        </p:spPr>
      </p:pic>
    </p:spTree>
    <p:extLst>
      <p:ext uri="{BB962C8B-B14F-4D97-AF65-F5344CB8AC3E}">
        <p14:creationId xmlns:p14="http://schemas.microsoft.com/office/powerpoint/2010/main" val="409785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259632" y="132008"/>
            <a:ext cx="7128792" cy="523220"/>
          </a:xfrm>
          <a:prstGeom prst="rect">
            <a:avLst/>
          </a:prstGeom>
          <a:noFill/>
        </p:spPr>
        <p:txBody>
          <a:bodyPr wrap="square" rtlCol="0">
            <a:spAutoFit/>
          </a:bodyPr>
          <a:lstStyle/>
          <a:p>
            <a:r>
              <a:rPr lang="de-AT" sz="2800" b="1" dirty="0">
                <a:solidFill>
                  <a:schemeClr val="accent2">
                    <a:lumMod val="50000"/>
                  </a:schemeClr>
                </a:solidFill>
                <a:latin typeface="Lucida Sans" panose="020B0602030504020204" pitchFamily="34" charset="0"/>
              </a:rPr>
              <a:t>Deutungsversuche „</a:t>
            </a:r>
            <a:r>
              <a:rPr lang="de-AT" sz="2800" b="1" dirty="0" err="1">
                <a:solidFill>
                  <a:schemeClr val="accent2">
                    <a:lumMod val="50000"/>
                  </a:schemeClr>
                </a:solidFill>
                <a:latin typeface="Lucida Sans" panose="020B0602030504020204" pitchFamily="34" charset="0"/>
              </a:rPr>
              <a:t>terre</a:t>
            </a:r>
            <a:r>
              <a:rPr lang="de-AT" sz="2800" b="1" dirty="0">
                <a:solidFill>
                  <a:schemeClr val="accent2">
                    <a:lumMod val="50000"/>
                  </a:schemeClr>
                </a:solidFill>
                <a:latin typeface="Lucida Sans" panose="020B0602030504020204" pitchFamily="34" charset="0"/>
              </a:rPr>
              <a:t> </a:t>
            </a:r>
            <a:r>
              <a:rPr lang="de-AT" sz="2800" b="1" dirty="0" err="1">
                <a:solidFill>
                  <a:schemeClr val="accent2">
                    <a:lumMod val="50000"/>
                  </a:schemeClr>
                </a:solidFill>
                <a:latin typeface="Lucida Sans" panose="020B0602030504020204" pitchFamily="34" charset="0"/>
              </a:rPr>
              <a:t>Zorm</a:t>
            </a:r>
            <a:r>
              <a:rPr lang="de-AT" sz="2800" b="1" dirty="0">
                <a:solidFill>
                  <a:schemeClr val="accent2">
                    <a:lumMod val="50000"/>
                  </a:schemeClr>
                </a:solidFill>
                <a:latin typeface="Lucida Sans" panose="020B0602030504020204" pitchFamily="34" charset="0"/>
              </a:rPr>
              <a:t>“</a:t>
            </a:r>
          </a:p>
        </p:txBody>
      </p:sp>
      <p:sp>
        <p:nvSpPr>
          <p:cNvPr id="3" name="Textfeld 2"/>
          <p:cNvSpPr txBox="1"/>
          <p:nvPr/>
        </p:nvSpPr>
        <p:spPr>
          <a:xfrm>
            <a:off x="25192" y="764704"/>
            <a:ext cx="9143999" cy="6001643"/>
          </a:xfrm>
          <a:prstGeom prst="rect">
            <a:avLst/>
          </a:prstGeom>
          <a:noFill/>
        </p:spPr>
        <p:txBody>
          <a:bodyPr wrap="square" rtlCol="0">
            <a:spAutoFit/>
          </a:bodyPr>
          <a:lstStyle/>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Die Original-Urkunde DL 770 aus dem Ungarischen Nationalarchiv in Budapest weist eindeutig die Schreibung „</a:t>
            </a:r>
            <a:r>
              <a:rPr lang="de-AT" sz="1600" b="1" dirty="0" err="1">
                <a:solidFill>
                  <a:srgbClr val="FF0000"/>
                </a:solidFill>
                <a:effectLst>
                  <a:outerShdw blurRad="38100" dist="38100" dir="2700000" algn="tl">
                    <a:srgbClr val="000000">
                      <a:alpha val="43137"/>
                    </a:srgbClr>
                  </a:outerShdw>
                </a:effectLst>
                <a:latin typeface="Lucida Sans" panose="020B0602030504020204" pitchFamily="34" charset="0"/>
              </a:rPr>
              <a:t>terre</a:t>
            </a:r>
            <a:r>
              <a:rPr lang="de-AT" sz="1600" b="1" dirty="0">
                <a:solidFill>
                  <a:srgbClr val="FF0000"/>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rgbClr val="FF0000"/>
                </a:solidFill>
                <a:effectLst>
                  <a:outerShdw blurRad="38100" dist="38100" dir="2700000" algn="tl">
                    <a:srgbClr val="000000">
                      <a:alpha val="43137"/>
                    </a:srgbClr>
                  </a:outerShdw>
                </a:effectLst>
                <a:latin typeface="Lucida Sans" panose="020B0602030504020204" pitchFamily="34" charset="0"/>
              </a:rPr>
              <a:t>Zorm</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mit einem „</a:t>
            </a:r>
            <a:r>
              <a:rPr lang="de-AT" sz="1600" b="1" dirty="0">
                <a:solidFill>
                  <a:srgbClr val="FF0000"/>
                </a:solidFill>
                <a:effectLst>
                  <a:outerShdw blurRad="38100" dist="38100" dir="2700000" algn="tl">
                    <a:srgbClr val="000000">
                      <a:alpha val="43137"/>
                    </a:srgbClr>
                  </a:outerShdw>
                </a:effectLst>
                <a:latin typeface="Lucida Sans" panose="020B0602030504020204" pitchFamily="34" charset="0"/>
              </a:rPr>
              <a:t>m</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am Wortende auf.</a:t>
            </a:r>
          </a:p>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Gerald Schlag vermutet, dass diese Urkunde eine Abschrift ist, in welcher der Kopist aus Unkenntnis der Situation und/oder der undeutlichen Schrift des Originals oder einer früheren Kopie das dort stehende „</a:t>
            </a:r>
            <a:r>
              <a:rPr lang="de-AT" sz="1600" b="1" dirty="0">
                <a:solidFill>
                  <a:srgbClr val="FF0000"/>
                </a:solidFill>
                <a:effectLst>
                  <a:outerShdw blurRad="38100" dist="38100" dir="2700000" algn="tl">
                    <a:srgbClr val="000000">
                      <a:alpha val="43137"/>
                    </a:srgbClr>
                  </a:outerShdw>
                </a:effectLst>
                <a:latin typeface="Lucida Sans" panose="020B0602030504020204" pitchFamily="34" charset="0"/>
              </a:rPr>
              <a:t>w</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als „</a:t>
            </a:r>
            <a:r>
              <a:rPr lang="de-AT" sz="1600" b="1" dirty="0">
                <a:solidFill>
                  <a:srgbClr val="FF0000"/>
                </a:solidFill>
                <a:effectLst>
                  <a:outerShdw blurRad="38100" dist="38100" dir="2700000" algn="tl">
                    <a:srgbClr val="000000">
                      <a:alpha val="43137"/>
                    </a:srgbClr>
                  </a:outerShdw>
                </a:effectLst>
                <a:latin typeface="Lucida Sans" panose="020B0602030504020204" pitchFamily="34" charset="0"/>
              </a:rPr>
              <a:t>m</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wiedergegeben hat.</a:t>
            </a:r>
          </a:p>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Für die Namensform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Zorw</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würde auch die Tatsache sprechen, dass der Ort damals mit großer Wahrscheinlichkeit von Szekler-Grenzwächtern besiedelt war, die rund um einen hölzernen Wachtturm auf einem Bergriegel in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Hornform</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(dem heutigen „Schlossberg“) siedelten. </a:t>
            </a:r>
          </a:p>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Im Szekler-Ungarisch heißt das Horn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zaru</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oder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zarw</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da sie das anlautende „S“ nicht scharf, sondern stimmhaft als „Z“ sprechen. Ungarisch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szaru</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(später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szarv</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entspricht daher dem Szekler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zarw</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p>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Auch alle späteren Nennungen in Urkunden weisen kein „m“ auf:</a:t>
            </a:r>
          </a:p>
          <a:p>
            <a:pPr marL="342900" indent="-342900">
              <a:buAutoNum type="arabicPlain" startAt="1347"/>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Zor</a:t>
            </a:r>
            <a:r>
              <a:rPr lang="de-AT" sz="1600" b="1" dirty="0" err="1">
                <a:solidFill>
                  <a:srgbClr val="FF0000"/>
                </a:solidFill>
                <a:effectLst>
                  <a:outerShdw blurRad="38100" dist="38100" dir="2700000" algn="tl">
                    <a:srgbClr val="000000">
                      <a:alpha val="43137"/>
                    </a:srgbClr>
                  </a:outerShdw>
                </a:effectLst>
                <a:latin typeface="Lucida Sans" panose="020B0602030504020204" pitchFamily="34" charset="0"/>
              </a:rPr>
              <a:t>w</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kw</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pPr marL="342900" indent="-342900">
              <a:buAutoNum type="arabicPlain" startAt="1364"/>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a:t>
            </a:r>
            <a:r>
              <a:rPr lang="de-AT" sz="1600" b="1" dirty="0" err="1">
                <a:solidFill>
                  <a:srgbClr val="FF0000"/>
                </a:solidFill>
                <a:effectLst>
                  <a:outerShdw blurRad="38100" dist="38100" dir="2700000" algn="tl">
                    <a:srgbClr val="000000">
                      <a:alpha val="43137"/>
                    </a:srgbClr>
                  </a:outerShdw>
                </a:effectLst>
                <a:latin typeface="Lucida Sans" panose="020B0602030504020204" pitchFamily="34" charset="0"/>
              </a:rPr>
              <a:t>w</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ku</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pPr marL="342900" indent="-342900">
              <a:buAutoNum type="arabicPlain" startAt="1371"/>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a:t>
            </a:r>
            <a:r>
              <a:rPr lang="de-AT" sz="1600" b="1" dirty="0" err="1">
                <a:solidFill>
                  <a:srgbClr val="FF0000"/>
                </a:solidFill>
                <a:effectLst>
                  <a:outerShdw blurRad="38100" dist="38100" dir="2700000" algn="tl">
                    <a:srgbClr val="000000">
                      <a:alpha val="43137"/>
                    </a:srgbClr>
                  </a:outerShdw>
                </a:effectLst>
                <a:latin typeface="Lucida Sans" panose="020B0602030504020204" pitchFamily="34" charset="0"/>
              </a:rPr>
              <a:t>w</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kw</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pPr marL="342900" indent="-342900">
              <a:buAutoNum type="arabicPlain" startAt="1372"/>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Zarkw</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pPr marL="342900" indent="-342900">
              <a:buAutoNum type="arabicPlain" startAt="1376"/>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Zorku</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pPr marL="342900" indent="-342900">
              <a:buAutoNum type="arabicPlain" startAt="1415"/>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a:t>
            </a:r>
            <a:r>
              <a:rPr lang="de-AT" sz="1600" b="1" dirty="0" err="1">
                <a:solidFill>
                  <a:srgbClr val="FF0000"/>
                </a:solidFill>
                <a:effectLst>
                  <a:outerShdw blurRad="38100" dist="38100" dir="2700000" algn="tl">
                    <a:srgbClr val="000000">
                      <a:alpha val="43137"/>
                    </a:srgbClr>
                  </a:outerShdw>
                </a:effectLst>
                <a:latin typeface="Lucida Sans" panose="020B0602030504020204" pitchFamily="34" charset="0"/>
              </a:rPr>
              <a:t>w</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kw</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pPr marL="342900" indent="-342900">
              <a:buAutoNum type="arabicPlain" startAt="1440"/>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a:t>
            </a:r>
            <a:r>
              <a:rPr lang="de-AT" sz="1600" b="1" dirty="0" err="1">
                <a:solidFill>
                  <a:srgbClr val="FF0000"/>
                </a:solidFill>
                <a:effectLst>
                  <a:outerShdw blurRad="38100" dist="38100" dir="2700000" algn="tl">
                    <a:srgbClr val="000000">
                      <a:alpha val="43137"/>
                    </a:srgbClr>
                  </a:outerShdw>
                </a:effectLst>
                <a:latin typeface="Lucida Sans" panose="020B0602030504020204" pitchFamily="34" charset="0"/>
              </a:rPr>
              <a:t>w</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kw</a:t>
            </a:r>
            <a:endPar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pPr marL="342900" indent="-342900">
              <a:buAutoNum type="arabicPlain" startAt="1457"/>
            </a:pP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Zarkw</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a:t>
            </a:r>
          </a:p>
          <a:p>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wobei der zweite Namensteil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kw</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eindeutig für das heutige ungarische „-</a:t>
            </a:r>
            <a:r>
              <a:rPr lang="de-AT" sz="1600"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k</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ő</a:t>
            </a:r>
            <a:r>
              <a:rPr lang="de-AT" sz="16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(Stein) steht, also der gesamte Name bereits 1347 „Hornstein“ bedeutet. </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4149080"/>
            <a:ext cx="5481899" cy="1440160"/>
          </a:xfrm>
          <a:prstGeom prst="rect">
            <a:avLst/>
          </a:prstGeom>
          <a:ln>
            <a:solidFill>
              <a:schemeClr val="accent1"/>
            </a:solidFill>
          </a:ln>
        </p:spPr>
      </p:pic>
    </p:spTree>
    <p:extLst>
      <p:ext uri="{BB962C8B-B14F-4D97-AF65-F5344CB8AC3E}">
        <p14:creationId xmlns:p14="http://schemas.microsoft.com/office/powerpoint/2010/main" val="187543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7826012" y="1122254"/>
            <a:ext cx="1340800" cy="830997"/>
          </a:xfrm>
          <a:prstGeom prst="rect">
            <a:avLst/>
          </a:prstGeom>
          <a:noFill/>
        </p:spPr>
        <p:txBody>
          <a:bodyPr wrap="square" rtlCol="0">
            <a:spAutoFit/>
          </a:bodyPr>
          <a:lstStyle/>
          <a:p>
            <a:r>
              <a:rPr lang="de-AT" sz="1600" b="1" dirty="0" err="1">
                <a:solidFill>
                  <a:schemeClr val="accent2">
                    <a:lumMod val="50000"/>
                  </a:schemeClr>
                </a:solidFill>
                <a:latin typeface="High Tower Text" panose="02040502050506030303" pitchFamily="18" charset="0"/>
              </a:rPr>
              <a:t>Ortsplan</a:t>
            </a:r>
            <a:r>
              <a:rPr lang="de-AT" sz="1600" b="1" dirty="0">
                <a:solidFill>
                  <a:schemeClr val="accent2">
                    <a:lumMod val="50000"/>
                  </a:schemeClr>
                </a:solidFill>
                <a:latin typeface="High Tower Text" panose="02040502050506030303" pitchFamily="18" charset="0"/>
              </a:rPr>
              <a:t> </a:t>
            </a:r>
          </a:p>
          <a:p>
            <a:r>
              <a:rPr lang="de-AT" sz="1600" b="1" dirty="0">
                <a:solidFill>
                  <a:schemeClr val="accent2">
                    <a:lumMod val="50000"/>
                  </a:schemeClr>
                </a:solidFill>
                <a:latin typeface="High Tower Text" panose="02040502050506030303" pitchFamily="18" charset="0"/>
              </a:rPr>
              <a:t>Hornstein </a:t>
            </a:r>
          </a:p>
          <a:p>
            <a:r>
              <a:rPr lang="de-AT" sz="1600" b="1" dirty="0">
                <a:solidFill>
                  <a:schemeClr val="accent2">
                    <a:lumMod val="50000"/>
                  </a:schemeClr>
                </a:solidFill>
                <a:latin typeface="High Tower Text" panose="02040502050506030303" pitchFamily="18" charset="0"/>
              </a:rPr>
              <a:t>2003</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1" y="0"/>
            <a:ext cx="7786726" cy="6862548"/>
          </a:xfrm>
          <a:prstGeom prst="rect">
            <a:avLst/>
          </a:prstGeom>
          <a:ln>
            <a:solidFill>
              <a:schemeClr val="accent1"/>
            </a:solidFill>
          </a:ln>
        </p:spPr>
      </p:pic>
    </p:spTree>
    <p:extLst>
      <p:ext uri="{BB962C8B-B14F-4D97-AF65-F5344CB8AC3E}">
        <p14:creationId xmlns:p14="http://schemas.microsoft.com/office/powerpoint/2010/main" val="10345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107504" y="1124744"/>
            <a:ext cx="3744416" cy="338554"/>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     Wanderkarte </a:t>
            </a:r>
            <a:r>
              <a:rPr lang="de-AT" sz="1600" b="1" dirty="0" err="1">
                <a:solidFill>
                  <a:schemeClr val="accent2">
                    <a:lumMod val="50000"/>
                  </a:schemeClr>
                </a:solidFill>
                <a:latin typeface="High Tower Text" panose="02040502050506030303" pitchFamily="18" charset="0"/>
              </a:rPr>
              <a:t>Leithaland</a:t>
            </a:r>
            <a:r>
              <a:rPr lang="de-AT" sz="1600" b="1" dirty="0">
                <a:solidFill>
                  <a:schemeClr val="accent2">
                    <a:lumMod val="50000"/>
                  </a:schemeClr>
                </a:solidFill>
                <a:latin typeface="High Tower Text" panose="02040502050506030303" pitchFamily="18" charset="0"/>
              </a:rPr>
              <a:t> 2012</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3" y="-2077"/>
            <a:ext cx="4996266" cy="6860077"/>
          </a:xfrm>
          <a:prstGeom prst="rect">
            <a:avLst/>
          </a:prstGeom>
          <a:ln>
            <a:solidFill>
              <a:schemeClr val="accent1"/>
            </a:solidFill>
          </a:ln>
        </p:spPr>
      </p:pic>
    </p:spTree>
    <p:extLst>
      <p:ext uri="{BB962C8B-B14F-4D97-AF65-F5344CB8AC3E}">
        <p14:creationId xmlns:p14="http://schemas.microsoft.com/office/powerpoint/2010/main" val="117727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7401872" y="1541983"/>
            <a:ext cx="1340800" cy="830997"/>
          </a:xfrm>
          <a:prstGeom prst="rect">
            <a:avLst/>
          </a:prstGeom>
          <a:noFill/>
        </p:spPr>
        <p:txBody>
          <a:bodyPr wrap="square" rtlCol="0">
            <a:spAutoFit/>
          </a:bodyPr>
          <a:lstStyle/>
          <a:p>
            <a:r>
              <a:rPr lang="de-AT" sz="1600" b="1" dirty="0">
                <a:solidFill>
                  <a:schemeClr val="accent2">
                    <a:lumMod val="50000"/>
                  </a:schemeClr>
                </a:solidFill>
                <a:latin typeface="High Tower Text" panose="02040502050506030303" pitchFamily="18" charset="0"/>
              </a:rPr>
              <a:t>Google </a:t>
            </a:r>
            <a:r>
              <a:rPr lang="de-AT" sz="1600" b="1" dirty="0" err="1">
                <a:solidFill>
                  <a:schemeClr val="accent2">
                    <a:lumMod val="50000"/>
                  </a:schemeClr>
                </a:solidFill>
                <a:latin typeface="High Tower Text" panose="02040502050506030303" pitchFamily="18" charset="0"/>
              </a:rPr>
              <a:t>Maps</a:t>
            </a:r>
            <a:r>
              <a:rPr lang="de-AT" sz="1600" b="1" dirty="0">
                <a:solidFill>
                  <a:schemeClr val="accent2">
                    <a:lumMod val="50000"/>
                  </a:schemeClr>
                </a:solidFill>
                <a:latin typeface="High Tower Text" panose="02040502050506030303" pitchFamily="18" charset="0"/>
              </a:rPr>
              <a:t> </a:t>
            </a:r>
          </a:p>
          <a:p>
            <a:r>
              <a:rPr lang="de-AT" sz="1600" b="1" dirty="0">
                <a:solidFill>
                  <a:schemeClr val="accent2">
                    <a:lumMod val="50000"/>
                  </a:schemeClr>
                </a:solidFill>
                <a:latin typeface="High Tower Text" panose="02040502050506030303" pitchFamily="18" charset="0"/>
              </a:rPr>
              <a:t>Hornstein </a:t>
            </a:r>
          </a:p>
          <a:p>
            <a:r>
              <a:rPr lang="de-AT" sz="1600" b="1" dirty="0">
                <a:solidFill>
                  <a:schemeClr val="accent2">
                    <a:lumMod val="50000"/>
                  </a:schemeClr>
                </a:solidFill>
                <a:latin typeface="High Tower Text" panose="02040502050506030303" pitchFamily="18" charset="0"/>
              </a:rPr>
              <a:t>2016</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00545" cy="6858000"/>
          </a:xfrm>
          <a:prstGeom prst="rect">
            <a:avLst/>
          </a:prstGeom>
          <a:ln>
            <a:solidFill>
              <a:schemeClr val="tx1"/>
            </a:solidFill>
          </a:ln>
        </p:spPr>
      </p:pic>
    </p:spTree>
    <p:extLst>
      <p:ext uri="{BB962C8B-B14F-4D97-AF65-F5344CB8AC3E}">
        <p14:creationId xmlns:p14="http://schemas.microsoft.com/office/powerpoint/2010/main" val="287310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62848" y="58846"/>
            <a:ext cx="9081151" cy="6740307"/>
          </a:xfrm>
          <a:prstGeom prst="rect">
            <a:avLst/>
          </a:prstGeom>
          <a:noFill/>
        </p:spPr>
        <p:txBody>
          <a:bodyPr wrap="square" rtlCol="0">
            <a:spAutoFit/>
          </a:bodyPr>
          <a:lstStyle/>
          <a:p>
            <a:r>
              <a:rPr lang="de-AT" sz="1600" b="1" dirty="0">
                <a:solidFill>
                  <a:schemeClr val="accent2">
                    <a:lumMod val="50000"/>
                  </a:schemeClr>
                </a:solidFill>
                <a:latin typeface="Lucida Sans" panose="020B0602030504020204" pitchFamily="34" charset="0"/>
              </a:rPr>
              <a:t>Quellen: </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Erstnennung 1271: Original im Ungarischen Staatsarchiv Budapest DL 770 (A). Druck: </a:t>
            </a:r>
            <a:r>
              <a:rPr lang="de-AT" sz="1600" b="1" dirty="0" err="1">
                <a:solidFill>
                  <a:schemeClr val="accent2">
                    <a:lumMod val="50000"/>
                  </a:schemeClr>
                </a:solidFill>
                <a:latin typeface="Lucida Sans" panose="020B0602030504020204" pitchFamily="34" charset="0"/>
              </a:rPr>
              <a:t>àrp</a:t>
            </a:r>
            <a:r>
              <a:rPr lang="de-AT" sz="1600" b="1" dirty="0">
                <a:solidFill>
                  <a:schemeClr val="accent2">
                    <a:lumMod val="50000"/>
                  </a:schemeClr>
                </a:solidFill>
                <a:latin typeface="Lucida Sans" panose="020B0602030504020204" pitchFamily="34" charset="0"/>
              </a:rPr>
              <a:t>. </a:t>
            </a:r>
            <a:r>
              <a:rPr lang="de-AT" sz="1600" b="1" dirty="0" err="1">
                <a:solidFill>
                  <a:schemeClr val="accent2">
                    <a:lumMod val="50000"/>
                  </a:schemeClr>
                </a:solidFill>
                <a:latin typeface="Lucida Sans" panose="020B0602030504020204" pitchFamily="34" charset="0"/>
              </a:rPr>
              <a:t>Okm</a:t>
            </a:r>
            <a:r>
              <a:rPr lang="de-AT" sz="1600" b="1" dirty="0">
                <a:solidFill>
                  <a:schemeClr val="accent2">
                    <a:lumMod val="50000"/>
                  </a:schemeClr>
                </a:solidFill>
                <a:latin typeface="Lucida Sans" panose="020B0602030504020204" pitchFamily="34" charset="0"/>
              </a:rPr>
              <a:t>. VIII 362, n. 244. </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Markterhebung 1651: Hofkammerarchiv, Urkunden 1170-1894. Aus: NÖ Herrschaftsakten H 74/B, </a:t>
            </a:r>
            <a:r>
              <a:rPr lang="de-AT" sz="1600" b="1" dirty="0" err="1">
                <a:solidFill>
                  <a:schemeClr val="accent2">
                    <a:lumMod val="50000"/>
                  </a:schemeClr>
                </a:solidFill>
                <a:latin typeface="Lucida Sans" panose="020B0602030504020204" pitchFamily="34" charset="0"/>
              </a:rPr>
              <a:t>fol</a:t>
            </a:r>
            <a:r>
              <a:rPr lang="de-AT" sz="1600" b="1" dirty="0">
                <a:solidFill>
                  <a:schemeClr val="accent2">
                    <a:lumMod val="50000"/>
                  </a:schemeClr>
                </a:solidFill>
                <a:latin typeface="Lucida Sans" panose="020B0602030504020204" pitchFamily="34" charset="0"/>
              </a:rPr>
              <a:t>. 806.</a:t>
            </a:r>
          </a:p>
          <a:p>
            <a:endParaRPr lang="de-AT" sz="1600" b="1" dirty="0">
              <a:solidFill>
                <a:schemeClr val="accent2">
                  <a:lumMod val="50000"/>
                </a:schemeClr>
              </a:solidFill>
              <a:latin typeface="Lucida Sans" panose="020B0602030504020204" pitchFamily="34" charset="0"/>
            </a:endParaRPr>
          </a:p>
          <a:p>
            <a:r>
              <a:rPr lang="de-AT" sz="1600" b="1" dirty="0" err="1">
                <a:solidFill>
                  <a:schemeClr val="accent2">
                    <a:lumMod val="50000"/>
                  </a:schemeClr>
                </a:solidFill>
                <a:latin typeface="Lucida Sans" panose="020B0602030504020204" pitchFamily="34" charset="0"/>
              </a:rPr>
              <a:t>Homma</a:t>
            </a:r>
            <a:r>
              <a:rPr lang="de-AT" sz="1600" b="1" dirty="0">
                <a:solidFill>
                  <a:schemeClr val="accent2">
                    <a:lumMod val="50000"/>
                  </a:schemeClr>
                </a:solidFill>
                <a:latin typeface="Lucida Sans" panose="020B0602030504020204" pitchFamily="34" charset="0"/>
              </a:rPr>
              <a:t>, Josef Karl: Stadt- und Marktarchive im Burgenland. In: Mitteilungen des Österreichischen Staatsarchiv, herausgegeben von der Generaldirektion. 7. Band: Festgabe zur Hundertjahrfeier des Instituts für Österreichische Geschichtsforschung. Wien 1954. S. 190-207.</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Markterneuerung 1844: Gemeindearchiv der Marktgemeinde Hornstein.</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Wappenverleihung 1971: Gemeindearchiv der Marktgemeinde Hornstein – Amt der </a:t>
            </a:r>
            <a:r>
              <a:rPr lang="de-AT" sz="1600" b="1" dirty="0" err="1">
                <a:solidFill>
                  <a:schemeClr val="accent2">
                    <a:lumMod val="50000"/>
                  </a:schemeClr>
                </a:solidFill>
                <a:latin typeface="Lucida Sans" panose="020B0602030504020204" pitchFamily="34" charset="0"/>
              </a:rPr>
              <a:t>Bgld</a:t>
            </a:r>
            <a:r>
              <a:rPr lang="de-AT" sz="1600" b="1" dirty="0">
                <a:solidFill>
                  <a:schemeClr val="accent2">
                    <a:lumMod val="50000"/>
                  </a:schemeClr>
                </a:solidFill>
                <a:latin typeface="Lucida Sans" panose="020B0602030504020204" pitchFamily="34" charset="0"/>
              </a:rPr>
              <a:t>. Landesregierung, Beschluss vom 14.07.1971</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Weinprivileg 1396: Stadtarchiv Eisenstadt, A 1 und 2 (deponiert im </a:t>
            </a:r>
            <a:r>
              <a:rPr lang="de-AT" sz="1600" b="1" dirty="0" err="1">
                <a:solidFill>
                  <a:schemeClr val="accent2">
                    <a:lumMod val="50000"/>
                  </a:schemeClr>
                </a:solidFill>
                <a:latin typeface="Lucida Sans" panose="020B0602030504020204" pitchFamily="34" charset="0"/>
              </a:rPr>
              <a:t>Bgld</a:t>
            </a:r>
            <a:r>
              <a:rPr lang="de-AT" sz="1600" b="1" dirty="0">
                <a:solidFill>
                  <a:schemeClr val="accent2">
                    <a:lumMod val="50000"/>
                  </a:schemeClr>
                </a:solidFill>
                <a:latin typeface="Lucida Sans" panose="020B0602030504020204" pitchFamily="34" charset="0"/>
              </a:rPr>
              <a:t>. LA)</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Briefe von 1341 bis 1446: Internet-Link Ungarisches Staatsarchiv Budapest (Q).</a:t>
            </a:r>
          </a:p>
          <a:p>
            <a:r>
              <a:rPr lang="de-AT" sz="1600" b="1" dirty="0">
                <a:solidFill>
                  <a:schemeClr val="accent2">
                    <a:lumMod val="50000"/>
                  </a:schemeClr>
                </a:solidFill>
                <a:latin typeface="Lucida Sans" panose="020B0602030504020204" pitchFamily="34" charset="0"/>
              </a:rPr>
              <a:t>Brief 1444: Wiener Stadt- und Landesarchiv.</a:t>
            </a:r>
          </a:p>
          <a:p>
            <a:endParaRPr lang="de-AT" sz="1600" b="1" dirty="0">
              <a:solidFill>
                <a:schemeClr val="accent2">
                  <a:lumMod val="50000"/>
                </a:schemeClr>
              </a:solidFill>
              <a:latin typeface="Lucida Sans" panose="020B0602030504020204" pitchFamily="34" charset="0"/>
            </a:endParaRPr>
          </a:p>
          <a:p>
            <a:r>
              <a:rPr lang="de-AT" sz="1600" b="1" dirty="0">
                <a:solidFill>
                  <a:schemeClr val="accent2">
                    <a:lumMod val="50000"/>
                  </a:schemeClr>
                </a:solidFill>
                <a:latin typeface="Lucida Sans" panose="020B0602030504020204" pitchFamily="34" charset="0"/>
              </a:rPr>
              <a:t>Karten: 	Magyar </a:t>
            </a:r>
            <a:r>
              <a:rPr lang="de-AT" sz="1600" b="1" dirty="0" err="1">
                <a:solidFill>
                  <a:schemeClr val="accent2">
                    <a:lumMod val="50000"/>
                  </a:schemeClr>
                </a:solidFill>
                <a:latin typeface="Lucida Sans" panose="020B0602030504020204" pitchFamily="34" charset="0"/>
              </a:rPr>
              <a:t>Nemzeti</a:t>
            </a:r>
            <a:r>
              <a:rPr lang="de-AT" sz="1600" b="1" dirty="0">
                <a:solidFill>
                  <a:schemeClr val="accent2">
                    <a:lumMod val="50000"/>
                  </a:schemeClr>
                </a:solidFill>
                <a:latin typeface="Lucida Sans" panose="020B0602030504020204" pitchFamily="34" charset="0"/>
              </a:rPr>
              <a:t> Levéltár. </a:t>
            </a:r>
            <a:r>
              <a:rPr lang="de-AT" sz="1600" b="1" dirty="0" err="1">
                <a:solidFill>
                  <a:schemeClr val="accent2">
                    <a:lumMod val="50000"/>
                  </a:schemeClr>
                </a:solidFill>
                <a:latin typeface="Lucida Sans" panose="020B0602030504020204" pitchFamily="34" charset="0"/>
              </a:rPr>
              <a:t>Térképtár</a:t>
            </a:r>
            <a:r>
              <a:rPr lang="de-AT" sz="1600" b="1" dirty="0">
                <a:solidFill>
                  <a:schemeClr val="accent2">
                    <a:lumMod val="50000"/>
                  </a:schemeClr>
                </a:solidFill>
                <a:latin typeface="Lucida Sans" panose="020B0602030504020204" pitchFamily="34" charset="0"/>
              </a:rPr>
              <a:t> (Internet-Link)</a:t>
            </a:r>
          </a:p>
          <a:p>
            <a:r>
              <a:rPr lang="de-AT" sz="1600" b="1" dirty="0">
                <a:solidFill>
                  <a:schemeClr val="accent2">
                    <a:lumMod val="50000"/>
                  </a:schemeClr>
                </a:solidFill>
                <a:latin typeface="Lucida Sans" panose="020B0602030504020204" pitchFamily="34" charset="0"/>
              </a:rPr>
              <a:t>	</a:t>
            </a:r>
            <a:r>
              <a:rPr lang="de-AT" sz="1600" b="1" dirty="0" err="1">
                <a:solidFill>
                  <a:schemeClr val="accent2">
                    <a:lumMod val="50000"/>
                  </a:schemeClr>
                </a:solidFill>
                <a:latin typeface="Lucida Sans" panose="020B0602030504020204" pitchFamily="34" charset="0"/>
              </a:rPr>
              <a:t>Országos</a:t>
            </a:r>
            <a:r>
              <a:rPr lang="de-AT" sz="1600" b="1" dirty="0">
                <a:solidFill>
                  <a:schemeClr val="accent2">
                    <a:lumMod val="50000"/>
                  </a:schemeClr>
                </a:solidFill>
                <a:latin typeface="Lucida Sans" panose="020B0602030504020204" pitchFamily="34" charset="0"/>
              </a:rPr>
              <a:t> </a:t>
            </a:r>
            <a:r>
              <a:rPr lang="de-AT" sz="1600" b="1" dirty="0" err="1">
                <a:solidFill>
                  <a:schemeClr val="accent2">
                    <a:lumMod val="50000"/>
                  </a:schemeClr>
                </a:solidFill>
                <a:latin typeface="Lucida Sans" panose="020B0602030504020204" pitchFamily="34" charset="0"/>
              </a:rPr>
              <a:t>Széchényi</a:t>
            </a:r>
            <a:r>
              <a:rPr lang="de-AT" sz="1600" b="1" dirty="0">
                <a:solidFill>
                  <a:schemeClr val="accent2">
                    <a:lumMod val="50000"/>
                  </a:schemeClr>
                </a:solidFill>
                <a:latin typeface="Lucida Sans" panose="020B0602030504020204" pitchFamily="34" charset="0"/>
              </a:rPr>
              <a:t> </a:t>
            </a:r>
            <a:r>
              <a:rPr lang="de-AT" sz="1600" b="1" dirty="0" err="1">
                <a:solidFill>
                  <a:schemeClr val="accent2">
                    <a:lumMod val="50000"/>
                  </a:schemeClr>
                </a:solidFill>
                <a:latin typeface="Lucida Sans" panose="020B0602030504020204" pitchFamily="34" charset="0"/>
              </a:rPr>
              <a:t>Könyvtár</a:t>
            </a:r>
            <a:r>
              <a:rPr lang="de-AT" sz="1600" b="1" dirty="0">
                <a:solidFill>
                  <a:schemeClr val="accent2">
                    <a:lumMod val="50000"/>
                  </a:schemeClr>
                </a:solidFill>
                <a:latin typeface="Lucida Sans" panose="020B0602030504020204" pitchFamily="34" charset="0"/>
              </a:rPr>
              <a:t> (Internet-Link)</a:t>
            </a:r>
          </a:p>
          <a:p>
            <a:r>
              <a:rPr lang="de-AT" sz="1600" b="1" dirty="0">
                <a:solidFill>
                  <a:schemeClr val="accent2">
                    <a:lumMod val="50000"/>
                  </a:schemeClr>
                </a:solidFill>
                <a:latin typeface="Lucida Sans" panose="020B0602030504020204" pitchFamily="34" charset="0"/>
              </a:rPr>
              <a:t>	</a:t>
            </a:r>
            <a:r>
              <a:rPr lang="de-AT" sz="1600" b="1" dirty="0" err="1">
                <a:solidFill>
                  <a:schemeClr val="accent2">
                    <a:lumMod val="50000"/>
                  </a:schemeClr>
                </a:solidFill>
                <a:latin typeface="Lucida Sans" panose="020B0602030504020204" pitchFamily="34" charset="0"/>
              </a:rPr>
              <a:t>Plihál</a:t>
            </a:r>
            <a:r>
              <a:rPr lang="de-AT" sz="1600" b="1" dirty="0">
                <a:solidFill>
                  <a:schemeClr val="accent2">
                    <a:lumMod val="50000"/>
                  </a:schemeClr>
                </a:solidFill>
                <a:latin typeface="Lucida Sans" panose="020B0602030504020204" pitchFamily="34" charset="0"/>
              </a:rPr>
              <a:t> Katalin: </a:t>
            </a:r>
            <a:r>
              <a:rPr lang="de-AT" sz="1600" b="1" dirty="0" err="1">
                <a:solidFill>
                  <a:schemeClr val="accent2">
                    <a:lumMod val="50000"/>
                  </a:schemeClr>
                </a:solidFill>
                <a:latin typeface="Lucida Sans" panose="020B0602030504020204" pitchFamily="34" charset="0"/>
              </a:rPr>
              <a:t>Magyarország</a:t>
            </a:r>
            <a:r>
              <a:rPr lang="de-AT" sz="1600" b="1" dirty="0">
                <a:solidFill>
                  <a:schemeClr val="accent2">
                    <a:lumMod val="50000"/>
                  </a:schemeClr>
                </a:solidFill>
                <a:latin typeface="Lucida Sans" panose="020B0602030504020204" pitchFamily="34" charset="0"/>
              </a:rPr>
              <a:t> </a:t>
            </a:r>
            <a:r>
              <a:rPr lang="de-AT" sz="1600" b="1" dirty="0" err="1">
                <a:solidFill>
                  <a:schemeClr val="accent2">
                    <a:lumMod val="50000"/>
                  </a:schemeClr>
                </a:solidFill>
                <a:latin typeface="Lucida Sans" panose="020B0602030504020204" pitchFamily="34" charset="0"/>
              </a:rPr>
              <a:t>legszebb</a:t>
            </a:r>
            <a:r>
              <a:rPr lang="de-AT" sz="1600" b="1" dirty="0">
                <a:solidFill>
                  <a:schemeClr val="accent2">
                    <a:lumMod val="50000"/>
                  </a:schemeClr>
                </a:solidFill>
                <a:latin typeface="Lucida Sans" panose="020B0602030504020204" pitchFamily="34" charset="0"/>
              </a:rPr>
              <a:t> </a:t>
            </a:r>
            <a:r>
              <a:rPr lang="de-AT" sz="1600" b="1" dirty="0" err="1">
                <a:solidFill>
                  <a:schemeClr val="accent2">
                    <a:lumMod val="50000"/>
                  </a:schemeClr>
                </a:solidFill>
                <a:latin typeface="Lucida Sans" panose="020B0602030504020204" pitchFamily="34" charset="0"/>
              </a:rPr>
              <a:t>térképei</a:t>
            </a:r>
            <a:r>
              <a:rPr lang="de-AT" sz="1600" b="1" dirty="0">
                <a:solidFill>
                  <a:schemeClr val="accent2">
                    <a:lumMod val="50000"/>
                  </a:schemeClr>
                </a:solidFill>
                <a:latin typeface="Lucida Sans" panose="020B0602030504020204" pitchFamily="34" charset="0"/>
              </a:rPr>
              <a:t> 1528-1895</a:t>
            </a:r>
          </a:p>
          <a:p>
            <a:r>
              <a:rPr lang="de-AT" sz="1600" b="1" dirty="0">
                <a:solidFill>
                  <a:schemeClr val="accent2">
                    <a:lumMod val="50000"/>
                  </a:schemeClr>
                </a:solidFill>
                <a:latin typeface="Lucida Sans" panose="020B0602030504020204" pitchFamily="34" charset="0"/>
              </a:rPr>
              <a:t>	Internetkarten</a:t>
            </a:r>
          </a:p>
        </p:txBody>
      </p:sp>
    </p:spTree>
    <p:extLst>
      <p:ext uri="{BB962C8B-B14F-4D97-AF65-F5344CB8AC3E}">
        <p14:creationId xmlns:p14="http://schemas.microsoft.com/office/powerpoint/2010/main" val="159021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2" name="Textfeld 1"/>
          <p:cNvSpPr txBox="1"/>
          <p:nvPr/>
        </p:nvSpPr>
        <p:spPr>
          <a:xfrm>
            <a:off x="78897" y="980728"/>
            <a:ext cx="8923060" cy="3785652"/>
          </a:xfrm>
          <a:prstGeom prst="rect">
            <a:avLst/>
          </a:prstGeom>
          <a:noFill/>
        </p:spPr>
        <p:txBody>
          <a:bodyPr wrap="square" rtlCol="0">
            <a:spAutoFit/>
          </a:bodyPr>
          <a:lstStyle/>
          <a:p>
            <a:pPr algn="ctr">
              <a:buNone/>
            </a:pPr>
            <a:r>
              <a:rPr lang="de-AT" sz="8000" b="1" dirty="0">
                <a:solidFill>
                  <a:schemeClr val="accent2">
                    <a:lumMod val="50000"/>
                  </a:schemeClr>
                </a:solidFill>
                <a:latin typeface="Book Antiqua" panose="02040602050305030304" pitchFamily="18" charset="0"/>
              </a:rPr>
              <a:t>Danke</a:t>
            </a:r>
            <a:br>
              <a:rPr lang="de-AT" sz="8000" b="1" dirty="0">
                <a:solidFill>
                  <a:schemeClr val="accent2">
                    <a:lumMod val="50000"/>
                  </a:schemeClr>
                </a:solidFill>
                <a:latin typeface="Book Antiqua" panose="02040602050305030304" pitchFamily="18" charset="0"/>
              </a:rPr>
            </a:br>
            <a:r>
              <a:rPr lang="de-AT" sz="8000" b="1" dirty="0">
                <a:solidFill>
                  <a:schemeClr val="accent2">
                    <a:lumMod val="50000"/>
                  </a:schemeClr>
                </a:solidFill>
                <a:latin typeface="Book Antiqua" panose="02040602050305030304" pitchFamily="18" charset="0"/>
              </a:rPr>
              <a:t>für Ihre</a:t>
            </a:r>
            <a:br>
              <a:rPr lang="de-AT" sz="8000" b="1" dirty="0">
                <a:solidFill>
                  <a:schemeClr val="accent2">
                    <a:lumMod val="50000"/>
                  </a:schemeClr>
                </a:solidFill>
                <a:latin typeface="Book Antiqua" panose="02040602050305030304" pitchFamily="18" charset="0"/>
              </a:rPr>
            </a:br>
            <a:r>
              <a:rPr lang="de-AT" sz="8000" b="1" dirty="0">
                <a:solidFill>
                  <a:schemeClr val="accent2">
                    <a:lumMod val="50000"/>
                  </a:schemeClr>
                </a:solidFill>
                <a:latin typeface="Book Antiqua" panose="02040602050305030304" pitchFamily="18" charset="0"/>
              </a:rPr>
              <a:t>Aufmerksamkeit</a:t>
            </a:r>
            <a:endParaRPr lang="de-DE" sz="8000" b="1" dirty="0">
              <a:solidFill>
                <a:schemeClr val="accent2">
                  <a:lumMod val="50000"/>
                </a:schemeClr>
              </a:solidFill>
              <a:latin typeface="Book Antiqua" panose="02040602050305030304" pitchFamily="18" charset="0"/>
            </a:endParaRPr>
          </a:p>
        </p:txBody>
      </p:sp>
    </p:spTree>
    <p:extLst>
      <p:ext uri="{BB962C8B-B14F-4D97-AF65-F5344CB8AC3E}">
        <p14:creationId xmlns:p14="http://schemas.microsoft.com/office/powerpoint/2010/main" val="16715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6" name="Titel 1"/>
          <p:cNvSpPr txBox="1">
            <a:spLocks/>
          </p:cNvSpPr>
          <p:nvPr/>
        </p:nvSpPr>
        <p:spPr>
          <a:xfrm>
            <a:off x="1" y="482110"/>
            <a:ext cx="9143999" cy="4891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Erwähnung der Burg</a:t>
            </a:r>
          </a:p>
          <a:p>
            <a:r>
              <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1341 oder 1342</a:t>
            </a:r>
          </a:p>
          <a:p>
            <a:endParaRPr lang="de-AT" sz="5400"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148328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84229"/>
          </a:xfrm>
          <a:prstGeom prst="rect">
            <a:avLst/>
          </a:prstGeom>
        </p:spPr>
      </p:pic>
      <p:sp>
        <p:nvSpPr>
          <p:cNvPr id="5" name="Textfeld 4"/>
          <p:cNvSpPr txBox="1"/>
          <p:nvPr/>
        </p:nvSpPr>
        <p:spPr>
          <a:xfrm>
            <a:off x="2284907" y="1772816"/>
            <a:ext cx="184731" cy="369332"/>
          </a:xfrm>
          <a:prstGeom prst="rect">
            <a:avLst/>
          </a:prstGeom>
          <a:noFill/>
        </p:spPr>
        <p:txBody>
          <a:bodyPr wrap="none" rtlCol="0">
            <a:spAutoFit/>
          </a:bodyPr>
          <a:lstStyle/>
          <a:p>
            <a:endParaRPr lang="de-AT" dirty="0"/>
          </a:p>
        </p:txBody>
      </p:sp>
      <p:sp>
        <p:nvSpPr>
          <p:cNvPr id="7" name="Textfeld 6"/>
          <p:cNvSpPr txBox="1"/>
          <p:nvPr/>
        </p:nvSpPr>
        <p:spPr>
          <a:xfrm>
            <a:off x="32088" y="2636912"/>
            <a:ext cx="9143999" cy="4247317"/>
          </a:xfrm>
          <a:prstGeom prst="rect">
            <a:avLst/>
          </a:prstGeom>
          <a:noFill/>
        </p:spPr>
        <p:txBody>
          <a:bodyPr wrap="square" rtlCol="0">
            <a:spAutoFit/>
          </a:bodyPr>
          <a:lstStyle/>
          <a:p>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Datum </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in monte Saar</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in </a:t>
            </a:r>
            <a:r>
              <a:rPr lang="it-IT" b="1" i="1" dirty="0" err="1">
                <a:solidFill>
                  <a:srgbClr val="FF0000"/>
                </a:solidFill>
                <a:effectLst>
                  <a:outerShdw blurRad="38100" dist="38100" dir="2700000" algn="tl">
                    <a:srgbClr val="000000">
                      <a:alpha val="43137"/>
                    </a:srgbClr>
                  </a:outerShdw>
                </a:effectLst>
                <a:latin typeface="Lucida Sans" panose="020B0602030504020204" pitchFamily="34" charset="0"/>
              </a:rPr>
              <a:t>ereccione</a:t>
            </a:r>
            <a:r>
              <a:rPr lang="it-IT" b="1" i="1" dirty="0">
                <a:solidFill>
                  <a:srgbClr val="FF0000"/>
                </a:solidFill>
                <a:effectLst>
                  <a:outerShdw blurRad="38100" dist="38100" dir="2700000" algn="tl">
                    <a:srgbClr val="000000">
                      <a:alpha val="43137"/>
                    </a:srgbClr>
                  </a:outerShdw>
                </a:effectLst>
                <a:latin typeface="Lucida Sans" panose="020B0602030504020204" pitchFamily="34" charset="0"/>
              </a:rPr>
              <a:t> novi castri</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die dominico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proximo</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post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festum</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beati </a:t>
            </a:r>
            <a:r>
              <a:rPr lang="it-IT" b="1" i="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Mathei</a:t>
            </a:r>
            <a:r>
              <a:rPr lang="it-I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apostoli et evangeliste.</a:t>
            </a: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endPar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endParaRP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Stephan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Laczkfi</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Gespan von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Ödenburg</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und Eisenburg, Oberststallmeister des Königs, ersucht die Grafen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Sebus</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und Thomas von St. Georgen-</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Bösing</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das Bergrecht von einem innerhalb ihrer Güter gelegenen Weingarten in einer anderen Ried von ihm anzunehmen, da er dem Stadtrichter Jakob von Preßburg erlaubte, diesen Weingarten abzuernten. — </a:t>
            </a:r>
            <a:r>
              <a:rPr lang="de-AT" b="1" i="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Gegeben auf dem Berg Leitha während der Errichtung der neuen Burg am Sonntag nach dem Fest des heiligen Apostels und Evangelisten Matthäus.</a:t>
            </a:r>
          </a:p>
          <a:p>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Dieses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novum</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castrum</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ist die Burg Hornstein, die damit zum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erstenmal</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erwähnt wird. Leider ist die Urkunde nicht genauer datiert, doch dürfte sie 1341 oder 1342 ausgestellt worden sein, da Stephan </a:t>
            </a:r>
            <a:r>
              <a:rPr lang="de-AT" b="1" dirty="0" err="1">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Laczkfi</a:t>
            </a:r>
            <a:r>
              <a:rPr lang="de-AT" b="1" dirty="0">
                <a:solidFill>
                  <a:schemeClr val="accent2">
                    <a:lumMod val="50000"/>
                  </a:schemeClr>
                </a:solidFill>
                <a:effectLst>
                  <a:outerShdw blurRad="38100" dist="38100" dir="2700000" algn="tl">
                    <a:srgbClr val="000000">
                      <a:alpha val="43137"/>
                    </a:srgbClr>
                  </a:outerShdw>
                </a:effectLst>
                <a:latin typeface="Lucida Sans" panose="020B0602030504020204" pitchFamily="34" charset="0"/>
              </a:rPr>
              <a:t> nur von Mai 1341 bis Dezember 1342 alle drei genannten Würden innehatte. </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 y="0"/>
            <a:ext cx="9144000" cy="2279135"/>
          </a:xfrm>
          <a:prstGeom prst="rect">
            <a:avLst/>
          </a:prstGeom>
        </p:spPr>
      </p:pic>
    </p:spTree>
    <p:extLst>
      <p:ext uri="{BB962C8B-B14F-4D97-AF65-F5344CB8AC3E}">
        <p14:creationId xmlns:p14="http://schemas.microsoft.com/office/powerpoint/2010/main" val="22976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2534</Words>
  <Application>Microsoft Office PowerPoint</Application>
  <PresentationFormat>Bildschirmpräsentation (4:3)</PresentationFormat>
  <Paragraphs>196</Paragraphs>
  <Slides>74</Slides>
  <Notes>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74</vt:i4>
      </vt:variant>
    </vt:vector>
  </HeadingPairs>
  <TitlesOfParts>
    <vt:vector size="80" baseType="lpstr">
      <vt:lpstr>Arial</vt:lpstr>
      <vt:lpstr>Book Antiqua</vt:lpstr>
      <vt:lpstr>Calibri</vt:lpstr>
      <vt:lpstr>High Tower Text</vt:lpstr>
      <vt:lpstr>Lucida Sans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Papa</dc:creator>
  <cp:lastModifiedBy>Papa</cp:lastModifiedBy>
  <cp:revision>215</cp:revision>
  <dcterms:created xsi:type="dcterms:W3CDTF">2013-10-21T11:05:58Z</dcterms:created>
  <dcterms:modified xsi:type="dcterms:W3CDTF">2017-10-03T12:03:36Z</dcterms:modified>
</cp:coreProperties>
</file>